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notesMasterIdLst>
    <p:notesMasterId r:id="rId23"/>
  </p:notesMasterIdLst>
  <p:sldIdLst>
    <p:sldId id="275" r:id="rId5"/>
    <p:sldId id="258" r:id="rId6"/>
    <p:sldId id="259" r:id="rId7"/>
    <p:sldId id="260" r:id="rId8"/>
    <p:sldId id="261" r:id="rId9"/>
    <p:sldId id="263" r:id="rId10"/>
    <p:sldId id="264" r:id="rId11"/>
    <p:sldId id="265" r:id="rId12"/>
    <p:sldId id="267" r:id="rId13"/>
    <p:sldId id="276" r:id="rId14"/>
    <p:sldId id="277" r:id="rId15"/>
    <p:sldId id="269" r:id="rId16"/>
    <p:sldId id="270" r:id="rId17"/>
    <p:sldId id="271" r:id="rId18"/>
    <p:sldId id="266" r:id="rId19"/>
    <p:sldId id="273" r:id="rId20"/>
    <p:sldId id="272"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610"/>
    <a:srgbClr val="51219B"/>
    <a:srgbClr val="FADB5C"/>
    <a:srgbClr val="0F9ED5"/>
    <a:srgbClr val="FDD9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8C83C8-F401-4399-88C4-7F9B2FB8E83D}" v="57" dt="2026-02-04T18:52:04.3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14" y="5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40BDE4-F190-414A-9EAF-83E5C9D2CF8F}" type="datetimeFigureOut">
              <a:rPr lang="en-US" smtClean="0"/>
              <a:t>2/4/2026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CCE6A8-A717-4F2A-A717-541FF485FD33}" type="slidenum">
              <a:rPr lang="en-US" smtClean="0"/>
              <a:t>‹#›</a:t>
            </a:fld>
            <a:endParaRPr lang="en-US"/>
          </a:p>
        </p:txBody>
      </p:sp>
    </p:spTree>
    <p:extLst>
      <p:ext uri="{BB962C8B-B14F-4D97-AF65-F5344CB8AC3E}">
        <p14:creationId xmlns:p14="http://schemas.microsoft.com/office/powerpoint/2010/main" val="1628370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a typeface="Calibri"/>
                <a:cs typeface="Calibri"/>
              </a:rPr>
              <a:t>[While setting up in chat put] </a:t>
            </a:r>
            <a:r>
              <a:rPr lang="en-US" dirty="0">
                <a:ea typeface="Calibri"/>
                <a:cs typeface="Calibri"/>
              </a:rPr>
              <a:t>what brought you to work for OSU?“ – Ask what building and position &amp; remote, hybrid </a:t>
            </a:r>
            <a:r>
              <a:rPr lang="en-US">
                <a:ea typeface="Calibri"/>
                <a:cs typeface="Calibri"/>
              </a:rPr>
              <a:t>(include days)</a:t>
            </a:r>
            <a:endParaRPr lang="en-US" dirty="0">
              <a:ea typeface="Calibri"/>
              <a:cs typeface="Calibri"/>
            </a:endParaRPr>
          </a:p>
          <a:p>
            <a:r>
              <a:rPr lang="en-US" b="1" dirty="0">
                <a:ea typeface="Calibri"/>
                <a:cs typeface="Calibri"/>
              </a:rPr>
              <a:t>[organizer] </a:t>
            </a:r>
            <a:r>
              <a:rPr lang="en-US" dirty="0">
                <a:ea typeface="Calibri"/>
                <a:cs typeface="Calibri"/>
              </a:rPr>
              <a:t>My name is Stephanie Prentiss, and I'm your SEIU 503 Union Organizer. I've also been a member leader at UO and worked there for 21 years, and served as president for our union.</a:t>
            </a:r>
          </a:p>
          <a:p>
            <a:r>
              <a:rPr lang="en-US" b="1" dirty="0">
                <a:ea typeface="Calibri"/>
                <a:cs typeface="Calibri"/>
              </a:rPr>
              <a:t>[introduce member leaders]</a:t>
            </a:r>
          </a:p>
          <a:p>
            <a:r>
              <a:rPr lang="en-US" dirty="0">
                <a:ea typeface="Calibri"/>
                <a:cs typeface="Calibri"/>
              </a:rPr>
              <a:t>We would like to welcome you all to your new union represented position at OSU, and we will be sharing one of the biggest benefits of our jobs – our union.  But before we talk more about our union please introduce yourself in the chat by putting your name, department, and why you came to work for OSU</a:t>
            </a:r>
          </a:p>
          <a:p>
            <a:endParaRPr lang="en-US" dirty="0">
              <a:ea typeface="Calibri"/>
              <a:cs typeface="Calibri"/>
            </a:endParaRPr>
          </a:p>
          <a:p>
            <a:r>
              <a:rPr lang="en-US" dirty="0">
                <a:ea typeface="Calibri"/>
                <a:cs typeface="Calibri"/>
              </a:rPr>
              <a:t>I will be going over what our union is, what has been won through our union, how to keep your benefits and rights the things that brought you to work at OSU.</a:t>
            </a:r>
          </a:p>
          <a:p>
            <a:endParaRPr lang="en-US" b="1" dirty="0">
              <a:ea typeface="Calibri"/>
              <a:cs typeface="Calibri"/>
            </a:endParaRPr>
          </a:p>
        </p:txBody>
      </p:sp>
      <p:sp>
        <p:nvSpPr>
          <p:cNvPr id="4" name="Slide Number Placeholder 3"/>
          <p:cNvSpPr>
            <a:spLocks noGrp="1"/>
          </p:cNvSpPr>
          <p:nvPr>
            <p:ph type="sldNum" sz="quarter" idx="5"/>
          </p:nvPr>
        </p:nvSpPr>
        <p:spPr/>
        <p:txBody>
          <a:bodyPr/>
          <a:lstStyle/>
          <a:p>
            <a:fld id="{8ACCE6A8-A717-4F2A-A717-541FF485FD33}" type="slidenum">
              <a:rPr lang="en-US" smtClean="0"/>
              <a:t>1</a:t>
            </a:fld>
            <a:endParaRPr lang="en-US"/>
          </a:p>
        </p:txBody>
      </p:sp>
    </p:spTree>
    <p:extLst>
      <p:ext uri="{BB962C8B-B14F-4D97-AF65-F5344CB8AC3E}">
        <p14:creationId xmlns:p14="http://schemas.microsoft.com/office/powerpoint/2010/main" val="3486490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finish up and start the poll questions there are a few questions I would like to leave you with. Just some thing to mull over while thinking about becoming a member</a:t>
            </a:r>
          </a:p>
          <a:p>
            <a:endParaRPr lang="en-US" dirty="0"/>
          </a:p>
          <a:p>
            <a:r>
              <a:rPr lang="en-US" dirty="0"/>
              <a:t>●</a:t>
            </a:r>
            <a:r>
              <a:rPr lang="en-US" b="1" dirty="0"/>
              <a:t>Your next pay raise:</a:t>
            </a:r>
            <a:r>
              <a:rPr lang="en-US" dirty="0"/>
              <a:t> Where do your pay raises come from? It’s not your employer, and it’s not even the legislature. They are just the ones who agree to an amount and allocate funds. It’s union workers who bargain and set the bar that determines your paycheck.</a:t>
            </a:r>
            <a:endParaRPr lang="en-US" dirty="0">
              <a:ea typeface="Calibri"/>
              <a:cs typeface="Calibri"/>
            </a:endParaRPr>
          </a:p>
          <a:p>
            <a:endParaRPr lang="en-US" dirty="0"/>
          </a:p>
          <a:p>
            <a:r>
              <a:rPr lang="en-US" dirty="0"/>
              <a:t>●</a:t>
            </a:r>
            <a:r>
              <a:rPr lang="en-US" b="1" dirty="0"/>
              <a:t>Your Benefits: </a:t>
            </a:r>
            <a:r>
              <a:rPr lang="en-US" dirty="0"/>
              <a:t>What would you do if you suddenly had to pay double the cost for your health plan? Or if you had no say in what your insurance covers? All of these things are accomplished by having a union and folks choosing to be involved</a:t>
            </a:r>
            <a:endParaRPr lang="en-US" dirty="0">
              <a:ea typeface="Calibri"/>
              <a:cs typeface="Calibri"/>
            </a:endParaRPr>
          </a:p>
          <a:p>
            <a:endParaRPr lang="en-US" dirty="0"/>
          </a:p>
          <a:p>
            <a:r>
              <a:rPr lang="en-US" dirty="0"/>
              <a:t>●</a:t>
            </a:r>
            <a:r>
              <a:rPr lang="en-US" b="1" dirty="0"/>
              <a:t>What will you do?: </a:t>
            </a:r>
            <a:r>
              <a:rPr lang="en-US" dirty="0"/>
              <a:t>What happens if the next pay raise is enough, or if something major changes at work (like remote working)? Will you accept these things or will you wish there was something you could do to change it?</a:t>
            </a:r>
            <a:endParaRPr lang="en-US" dirty="0">
              <a:ea typeface="Calibri"/>
              <a:cs typeface="Calibri"/>
            </a:endParaRPr>
          </a:p>
          <a:p>
            <a:endParaRPr lang="en-US" dirty="0"/>
          </a:p>
          <a:p>
            <a:r>
              <a:rPr lang="en-US" dirty="0"/>
              <a:t>●</a:t>
            </a:r>
            <a:r>
              <a:rPr lang="en-US" b="1" dirty="0"/>
              <a:t>Investing in yourself: </a:t>
            </a:r>
            <a:r>
              <a:rPr lang="en-US" dirty="0"/>
              <a:t>How much are you worth to yourself? How much are you willing to invest in your own future? Do you think you are worth less than the 1.7% it takes to be a member?</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8ACCE6A8-A717-4F2A-A717-541FF485FD33}" type="slidenum">
              <a:rPr lang="en-US" smtClean="0"/>
              <a:t>10</a:t>
            </a:fld>
            <a:endParaRPr lang="en-US"/>
          </a:p>
        </p:txBody>
      </p:sp>
    </p:spTree>
    <p:extLst>
      <p:ext uri="{BB962C8B-B14F-4D97-AF65-F5344CB8AC3E}">
        <p14:creationId xmlns:p14="http://schemas.microsoft.com/office/powerpoint/2010/main" val="3270226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finish our conversation with you all today by talking about the </a:t>
            </a:r>
            <a:r>
              <a:rPr lang="en-US" b="1" dirty="0"/>
              <a:t>three pillars of membership</a:t>
            </a:r>
            <a:endParaRPr lang="en-US" dirty="0"/>
          </a:p>
          <a:p>
            <a:endParaRPr lang="en-US" b="1" dirty="0"/>
          </a:p>
          <a:p>
            <a:r>
              <a:rPr lang="en-US" dirty="0"/>
              <a:t>1) </a:t>
            </a:r>
            <a:r>
              <a:rPr lang="en-US" b="1" dirty="0"/>
              <a:t>BECOME A MEMBER</a:t>
            </a:r>
            <a:r>
              <a:rPr lang="en-US" dirty="0"/>
              <a:t> by completing the online membership form that was emailed to you. </a:t>
            </a:r>
            <a:endParaRPr lang="en-US" dirty="0">
              <a:ea typeface="Calibri"/>
              <a:cs typeface="Calibri"/>
            </a:endParaRPr>
          </a:p>
          <a:p>
            <a:endParaRPr lang="en-US" dirty="0"/>
          </a:p>
          <a:p>
            <a:r>
              <a:rPr lang="en-US" dirty="0"/>
              <a:t>●Dues are very inexpensive, only 1.7% of your monthly paycheck + a flat $2.75 a month.</a:t>
            </a:r>
            <a:endParaRPr lang="en-US" dirty="0">
              <a:ea typeface="Calibri" panose="020F0502020204030204"/>
              <a:cs typeface="Calibri" panose="020F0502020204030204"/>
            </a:endParaRPr>
          </a:p>
          <a:p>
            <a:endParaRPr lang="en-US" dirty="0"/>
          </a:p>
          <a:p>
            <a:r>
              <a:rPr lang="en-US" dirty="0"/>
              <a:t>●A good way to calculate this is: for every $1000 a month you make, dues are $17.00 per $1000 a month.</a:t>
            </a:r>
            <a:endParaRPr lang="en-US" dirty="0">
              <a:ea typeface="Calibri" panose="020F0502020204030204"/>
              <a:cs typeface="Calibri" panose="020F0502020204030204"/>
            </a:endParaRPr>
          </a:p>
          <a:p>
            <a:endParaRPr lang="en-US" dirty="0"/>
          </a:p>
          <a:p>
            <a:r>
              <a:rPr lang="en-US" dirty="0"/>
              <a:t>●As your co-workers move into bargaining in the middle of an economic recession and an unprecedented pandemic, it is important now more than ever for workers to come together and join their union to protect their pay, jobs, and benefits.</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8ACCE6A8-A717-4F2A-A717-541FF485FD33}" type="slidenum">
              <a:rPr lang="en-US" smtClean="0"/>
              <a:t>11</a:t>
            </a:fld>
            <a:endParaRPr lang="en-US"/>
          </a:p>
        </p:txBody>
      </p:sp>
    </p:spTree>
    <p:extLst>
      <p:ext uri="{BB962C8B-B14F-4D97-AF65-F5344CB8AC3E}">
        <p14:creationId xmlns:p14="http://schemas.microsoft.com/office/powerpoint/2010/main" val="2654280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69b1c41a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69b1c41a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lnSpc>
                <a:spcPct val="114999"/>
              </a:lnSpc>
              <a:spcBef>
                <a:spcPts val="0"/>
              </a:spcBef>
              <a:spcAft>
                <a:spcPts val="0"/>
              </a:spcAft>
              <a:buNone/>
            </a:pPr>
            <a:r>
              <a:rPr lang="en" sz="1400" b="1">
                <a:solidFill>
                  <a:schemeClr val="dk1"/>
                </a:solidFill>
              </a:rPr>
              <a:t>Zips Slide 1: Membership</a:t>
            </a:r>
            <a:endParaRPr lang="en-US" sz="1400" b="1">
              <a:solidFill>
                <a:schemeClr val="dk1"/>
              </a:solidFill>
            </a:endParaRPr>
          </a:p>
          <a:p>
            <a:pPr marL="0" indent="0">
              <a:lnSpc>
                <a:spcPct val="114999"/>
              </a:lnSpc>
              <a:buNone/>
            </a:pPr>
            <a:r>
              <a:rPr lang="en"/>
              <a:t> </a:t>
            </a:r>
            <a:r>
              <a:rPr lang="en" b="1"/>
              <a:t>[Contract Specialist] </a:t>
            </a:r>
            <a:r>
              <a:rPr lang="en" sz="1400">
                <a:solidFill>
                  <a:schemeClr val="dk1"/>
                </a:solidFill>
              </a:rPr>
              <a:t>Alright, this first poll is just going to ask you to become a member of the union. This is the exact language on our membership forms. For accessibility purposes, we’re just going to play the membership form out loud so you know what it says, then we’ll launch the polls. </a:t>
            </a:r>
            <a:endParaRPr sz="1400">
              <a:solidFill>
                <a:schemeClr val="dk1"/>
              </a:solidFill>
            </a:endParaRPr>
          </a:p>
          <a:p>
            <a:pPr marL="0" lvl="0" indent="0" algn="l">
              <a:lnSpc>
                <a:spcPct val="114999"/>
              </a:lnSpc>
              <a:spcBef>
                <a:spcPts val="0"/>
              </a:spcBef>
              <a:spcAft>
                <a:spcPts val="0"/>
              </a:spcAft>
              <a:buSzPts val="1100"/>
              <a:buFont typeface="Arial"/>
              <a:buNone/>
            </a:pPr>
            <a:endParaRPr lang="en" sz="1400">
              <a:solidFill>
                <a:schemeClr val="dk1"/>
              </a:solidFill>
            </a:endParaRPr>
          </a:p>
          <a:p>
            <a:pPr marL="0" indent="0">
              <a:lnSpc>
                <a:spcPct val="114999"/>
              </a:lnSpc>
              <a:buNone/>
            </a:pPr>
            <a:r>
              <a:rPr lang="en" sz="1400">
                <a:solidFill>
                  <a:schemeClr val="dk1"/>
                </a:solidFill>
              </a:rPr>
              <a:t>You may think you've already filled out a membership form, If you want to be a member don't worry about saying yes again, you won't pay twice the dues. And, you will only be a member of SEIU while you work for the agency that you are currently hired at.</a:t>
            </a:r>
          </a:p>
          <a:p>
            <a:pPr marL="0" indent="0">
              <a:lnSpc>
                <a:spcPct val="115000"/>
              </a:lnSpc>
              <a:buClr>
                <a:schemeClr val="dk1"/>
              </a:buClr>
              <a:buNone/>
            </a:pPr>
            <a:endParaRPr lang="en" sz="1400" b="1">
              <a:solidFill>
                <a:schemeClr val="dk1"/>
              </a:solidFill>
            </a:endParaRPr>
          </a:p>
          <a:p>
            <a:pPr marL="0" indent="0">
              <a:lnSpc>
                <a:spcPct val="115000"/>
              </a:lnSpc>
              <a:buClr>
                <a:schemeClr val="dk1"/>
              </a:buClr>
              <a:buNone/>
            </a:pPr>
            <a:r>
              <a:rPr lang="en" sz="1400" b="1" i="1">
                <a:solidFill>
                  <a:schemeClr val="dk1"/>
                </a:solidFill>
              </a:rPr>
              <a:t>(Play Audio on slide and then launch poll 1. You will be able to see how many people are filling it out and you may need to nudge folks a few times to do it EX: “Great, looks like 3 more people need to make a choice”.) </a:t>
            </a:r>
            <a:endParaRPr sz="1300">
              <a:solidFill>
                <a:schemeClr val="dk1"/>
              </a:solidFill>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b69b1c41a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b69b1c41a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b="1">
                <a:solidFill>
                  <a:schemeClr val="dk1"/>
                </a:solidFill>
              </a:rPr>
              <a:t>Zips Slide 2: Dues Authorization</a:t>
            </a:r>
            <a:endParaRPr sz="1400" b="1">
              <a:solidFill>
                <a:schemeClr val="dk1"/>
              </a:solidFill>
            </a:endParaRPr>
          </a:p>
          <a:p>
            <a:pPr marL="0" indent="0">
              <a:lnSpc>
                <a:spcPct val="114999"/>
              </a:lnSpc>
              <a:buNone/>
            </a:pPr>
            <a:r>
              <a:rPr lang="en"/>
              <a:t> </a:t>
            </a:r>
            <a:r>
              <a:rPr lang="en" b="1"/>
              <a:t>[Contract Specialist] </a:t>
            </a:r>
            <a:r>
              <a:rPr lang="en" sz="1400">
                <a:solidFill>
                  <a:schemeClr val="dk1"/>
                </a:solidFill>
              </a:rPr>
              <a:t>Great, thanks for filling that out! The next poll is authorizing dues like we talked about earlier. </a:t>
            </a:r>
            <a:r>
              <a:rPr lang="en" sz="1400" b="1">
                <a:solidFill>
                  <a:schemeClr val="dk1"/>
                </a:solidFill>
              </a:rPr>
              <a:t>If you selected yes to the first question, you need to select yes on this one too or you won't be a member</a:t>
            </a:r>
            <a:r>
              <a:rPr lang="en" sz="1400">
                <a:solidFill>
                  <a:schemeClr val="dk1"/>
                </a:solidFill>
              </a:rPr>
              <a:t>!</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400" b="1" i="1">
                <a:solidFill>
                  <a:schemeClr val="dk1"/>
                </a:solidFill>
              </a:rPr>
              <a:t>(Play audio and then Launch poll 2)</a:t>
            </a:r>
            <a:endParaRPr sz="1400" b="1" i="1">
              <a:solidFill>
                <a:schemeClr val="dk1"/>
              </a:solidFill>
            </a:endParaRPr>
          </a:p>
          <a:p>
            <a:pPr marL="0" lvl="0" indent="0" algn="l" rtl="0">
              <a:spcBef>
                <a:spcPts val="0"/>
              </a:spcBef>
              <a:spcAft>
                <a:spcPts val="0"/>
              </a:spcAft>
              <a:buClr>
                <a:schemeClr val="dk1"/>
              </a:buClr>
              <a:buSzPts val="1100"/>
              <a:buFont typeface="Arial"/>
              <a:buNone/>
            </a:pPr>
            <a:endParaRPr sz="1300">
              <a:solidFill>
                <a:schemeClr val="dk1"/>
              </a:solidFill>
              <a:latin typeface="Roboto"/>
              <a:ea typeface="Roboto"/>
              <a:cs typeface="Roboto"/>
              <a:sym typeface="Roboto"/>
            </a:endParaRPr>
          </a:p>
          <a:p>
            <a:pPr marL="0" indent="0">
              <a:buNone/>
            </a:pPr>
            <a:r>
              <a:rPr lang="en"/>
              <a:t>Again, you may think you've already filled out a membership form, </a:t>
            </a:r>
            <a:r>
              <a:rPr lang="en" b="1"/>
              <a:t>If you want to be a member don't worry about saying yes again</a:t>
            </a:r>
            <a:r>
              <a:rPr lang="en"/>
              <a:t>.</a:t>
            </a:r>
          </a:p>
          <a:p>
            <a:pPr marL="0" indent="0">
              <a:buNone/>
            </a:pPr>
            <a:endParaRPr lang="en"/>
          </a:p>
          <a:p>
            <a:pPr marL="0" indent="0">
              <a:buNone/>
            </a:pPr>
            <a:r>
              <a:rPr lang="en"/>
              <a:t>As soon as everyone makes a choice we will move on. You will have future opportunities to choose to join your coworkers in the union.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eba81f09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eba81f0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Clr>
                <a:schemeClr val="dk1"/>
              </a:buClr>
              <a:buNone/>
            </a:pPr>
            <a:r>
              <a:rPr lang="en" sz="1400" b="1">
                <a:solidFill>
                  <a:schemeClr val="dk1"/>
                </a:solidFill>
              </a:rPr>
              <a:t>Slide 3: Scholarship</a:t>
            </a:r>
            <a:endParaRPr lang="en-US" sz="1400">
              <a:solidFill>
                <a:schemeClr val="dk1"/>
              </a:solidFill>
            </a:endParaRPr>
          </a:p>
          <a:p>
            <a:pPr marL="0" indent="0">
              <a:lnSpc>
                <a:spcPct val="114999"/>
              </a:lnSpc>
              <a:buNone/>
            </a:pPr>
            <a:r>
              <a:rPr lang="en" sz="1400" b="1">
                <a:solidFill>
                  <a:schemeClr val="dk1"/>
                </a:solidFill>
              </a:rPr>
              <a:t>[Organizer] </a:t>
            </a:r>
            <a:r>
              <a:rPr lang="en" sz="1400">
                <a:solidFill>
                  <a:schemeClr val="dk1"/>
                </a:solidFill>
              </a:rPr>
              <a:t>75 cents per month of dues goes to </a:t>
            </a:r>
            <a:r>
              <a:rPr lang="en" sz="1400"/>
              <a:t>political work. </a:t>
            </a:r>
            <a:r>
              <a:rPr lang="en"/>
              <a:t>A good example of this is the ongoing fight for smarter state budgets so y’all can do your jobs. So, I encourage you to choose NO to this question so that we can keep building political power. If you select NO that keeps your 75 cents going to building legislative power. If you select YES that 75 cents is diverted to the scholarship fund.</a:t>
            </a:r>
            <a:endParaRPr lang="en-US" sz="1400">
              <a:solidFill>
                <a:schemeClr val="dk1"/>
              </a:solidFill>
            </a:endParaRPr>
          </a:p>
          <a:p>
            <a:pPr marL="0" indent="0">
              <a:lnSpc>
                <a:spcPct val="114999"/>
              </a:lnSpc>
              <a:buNone/>
            </a:pPr>
            <a:endParaRPr lang="en" sz="1400">
              <a:solidFill>
                <a:schemeClr val="dk1"/>
              </a:solidFill>
            </a:endParaRPr>
          </a:p>
          <a:p>
            <a:pPr marL="0" indent="0">
              <a:lnSpc>
                <a:spcPct val="115000"/>
              </a:lnSpc>
              <a:buNone/>
            </a:pPr>
            <a:r>
              <a:rPr lang="en" sz="1400" b="1" i="1">
                <a:solidFill>
                  <a:schemeClr val="dk1"/>
                </a:solidFill>
              </a:rPr>
              <a:t>(Play Audio, launch poll 3)</a:t>
            </a:r>
            <a:endParaRPr sz="1400" b="1" i="1">
              <a:solidFill>
                <a:schemeClr val="dk1"/>
              </a:solidFill>
            </a:endParaRPr>
          </a:p>
          <a:p>
            <a:pPr marL="0" lvl="0" indent="0" algn="l" rtl="0">
              <a:spcBef>
                <a:spcPts val="0"/>
              </a:spcBef>
              <a:spcAft>
                <a:spcPts val="0"/>
              </a:spcAft>
              <a:buClr>
                <a:schemeClr val="dk1"/>
              </a:buClr>
              <a:buSzPts val="1100"/>
              <a:buFont typeface="Arial"/>
              <a:buNone/>
            </a:pPr>
            <a:endParaRPr sz="1300">
              <a:solidFill>
                <a:schemeClr val="dk1"/>
              </a:solidFill>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0">
              <a:lnSpc>
                <a:spcPct val="106666"/>
              </a:lnSpc>
              <a:spcBef>
                <a:spcPts val="1400"/>
              </a:spcBef>
              <a:buNone/>
            </a:pPr>
            <a:r>
              <a:rPr lang="en-US" sz="1200">
                <a:latin typeface="Roboto"/>
                <a:ea typeface="Roboto"/>
                <a:cs typeface="Roboto"/>
                <a:sym typeface="Roboto"/>
              </a:rPr>
              <a:t>2) CONTRIBUTE TO CAPE. CAPE (Citizen Action for Political Education) is an additional contribution you can sign up for in a zoom poll that gives you power not just </a:t>
            </a:r>
            <a:r>
              <a:rPr lang="en-US">
                <a:sym typeface="Roboto"/>
              </a:rPr>
              <a:t>at your worksites</a:t>
            </a:r>
            <a:r>
              <a:rPr lang="en-US" sz="1200">
                <a:latin typeface="Roboto"/>
                <a:ea typeface="Roboto"/>
                <a:cs typeface="Roboto"/>
                <a:sym typeface="Roboto"/>
              </a:rPr>
              <a:t>, but </a:t>
            </a:r>
            <a:r>
              <a:rPr lang="en-US">
                <a:sym typeface="Roboto"/>
              </a:rPr>
              <a:t>in state and local politics</a:t>
            </a:r>
            <a:r>
              <a:rPr lang="en-US" sz="1200">
                <a:latin typeface="Roboto"/>
                <a:ea typeface="Roboto"/>
                <a:cs typeface="Roboto"/>
                <a:sym typeface="Roboto"/>
              </a:rPr>
              <a:t> as well. This is critical for those who work in government, because you have the power to elect your bosses and those who decide how much money is available for your pay, benefits, and the services you provide. </a:t>
            </a:r>
          </a:p>
          <a:p>
            <a:pPr marL="0" indent="0">
              <a:lnSpc>
                <a:spcPct val="106666"/>
              </a:lnSpc>
              <a:spcBef>
                <a:spcPts val="1400"/>
              </a:spcBef>
              <a:buNone/>
            </a:pPr>
            <a:endParaRPr lang="en-US" sz="2000" b="1">
              <a:solidFill>
                <a:schemeClr val="dk1"/>
              </a:solidFill>
            </a:endParaRPr>
          </a:p>
          <a:p>
            <a:pPr marL="158750" indent="0">
              <a:buNone/>
            </a:pPr>
            <a:r>
              <a:rPr lang="en"/>
              <a:t> </a:t>
            </a:r>
            <a:r>
              <a:rPr lang="en" b="1"/>
              <a:t>[Organizer] </a:t>
            </a:r>
            <a:endParaRPr lang="en-US"/>
          </a:p>
          <a:p>
            <a:r>
              <a:rPr lang="en-US" sz="1200">
                <a:solidFill>
                  <a:srgbClr val="000000"/>
                </a:solidFill>
                <a:effectLst/>
                <a:latin typeface="Constantia" panose="02030602050306030303" pitchFamily="18" charset="0"/>
              </a:rPr>
              <a:t>In 2023's legislative session there were several laws written that impacted workers. Laws expanding State worker protection from harassment and bringing State Hospital workers better retirement benefits for the on-the-the-job risks they experience.</a:t>
            </a:r>
          </a:p>
          <a:p>
            <a:r>
              <a:rPr lang="en-US" sz="1200">
                <a:solidFill>
                  <a:srgbClr val="000000"/>
                </a:solidFill>
                <a:effectLst/>
                <a:latin typeface="Constantia" panose="02030602050306030303" pitchFamily="18" charset="0"/>
              </a:rPr>
              <a:t>In order for these laws to pass, legislators that support workers needed to be in office. In order for there to be a smart budget that helps you get your work done, legislators that support that work need to be in office. </a:t>
            </a:r>
          </a:p>
          <a:p>
            <a:r>
              <a:rPr lang="en-US" sz="1200">
                <a:solidFill>
                  <a:srgbClr val="000000"/>
                </a:solidFill>
                <a:effectLst/>
                <a:latin typeface="Constantia" panose="02030602050306030303" pitchFamily="18" charset="0"/>
              </a:rPr>
              <a:t>That’s where CAPE comes in; CAPE stands for Citizens Action for Political Education and is a political action committee you have the choice to give to and keep building political power. It’s tax deductible, and those who contribute get a say in what candidate is endorsed. As state workers you all are in a unique position, where the people who make important decisions about your agency are elected.</a:t>
            </a:r>
          </a:p>
          <a:p>
            <a:r>
              <a:rPr lang="en-US" sz="1200">
                <a:solidFill>
                  <a:srgbClr val="000000"/>
                </a:solidFill>
                <a:effectLst/>
                <a:latin typeface="Constantia"/>
              </a:rPr>
              <a:t>If these are the people who set the budget for your pay, wouldn’t you want a seat at the table?</a:t>
            </a:r>
          </a:p>
          <a:p>
            <a:endParaRPr lang="en-US"/>
          </a:p>
        </p:txBody>
      </p:sp>
      <p:sp>
        <p:nvSpPr>
          <p:cNvPr id="4" name="Slide Number Placeholder 3"/>
          <p:cNvSpPr>
            <a:spLocks noGrp="1"/>
          </p:cNvSpPr>
          <p:nvPr>
            <p:ph type="sldNum" sz="quarter" idx="5"/>
          </p:nvPr>
        </p:nvSpPr>
        <p:spPr/>
        <p:txBody>
          <a:bodyPr/>
          <a:lstStyle/>
          <a:p>
            <a:fld id="{8ACCE6A8-A717-4F2A-A717-541FF485FD33}" type="slidenum">
              <a:rPr lang="en-US" smtClean="0"/>
              <a:t>15</a:t>
            </a:fld>
            <a:endParaRPr lang="en-US"/>
          </a:p>
        </p:txBody>
      </p:sp>
    </p:spTree>
    <p:extLst>
      <p:ext uri="{BB962C8B-B14F-4D97-AF65-F5344CB8AC3E}">
        <p14:creationId xmlns:p14="http://schemas.microsoft.com/office/powerpoint/2010/main" val="3761465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deba81f09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deba81f09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i="1">
                <a:solidFill>
                  <a:schemeClr val="dk1"/>
                </a:solidFill>
                <a:latin typeface="Roboto"/>
                <a:ea typeface="Roboto"/>
                <a:cs typeface="Roboto"/>
                <a:sym typeface="Roboto"/>
              </a:rPr>
              <a:t>(Play slide and launch poll 4)</a:t>
            </a:r>
          </a:p>
          <a:p>
            <a:pPr marL="0" indent="0">
              <a:buNone/>
            </a:pPr>
            <a:r>
              <a:rPr lang="en" sz="1300" i="1">
                <a:latin typeface="Roboto"/>
                <a:ea typeface="Roboto"/>
                <a:cs typeface="Roboto"/>
              </a:rPr>
              <a:t>This is the last thing for you to choose today.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deba81f09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deba81f09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Clr>
                <a:schemeClr val="dk1"/>
              </a:buClr>
              <a:buNone/>
            </a:pPr>
            <a:r>
              <a:rPr lang="en" sz="1400" b="1">
                <a:solidFill>
                  <a:schemeClr val="dk1"/>
                </a:solidFill>
              </a:rPr>
              <a:t>Zips Slide 4 and 5:CAPE </a:t>
            </a:r>
            <a:r>
              <a:rPr lang="en" b="1"/>
              <a:t>[Organizer]</a:t>
            </a:r>
            <a:r>
              <a:rPr lang="en" b="1">
                <a:solidFill>
                  <a:schemeClr val="dk1"/>
                </a:solidFill>
              </a:rPr>
              <a:t> </a:t>
            </a:r>
            <a:r>
              <a:rPr lang="en" sz="1400">
                <a:solidFill>
                  <a:schemeClr val="dk1"/>
                </a:solidFill>
              </a:rPr>
              <a:t>Next is the Political action committee we were talking about, CAPE! CAPE is an additional voluntary donation. It's tax deductible and those that contribute to it are the ones that vote on who gets Local 503's endorsements. </a:t>
            </a:r>
            <a:r>
              <a:rPr lang="en" sz="1400" b="1" i="1" u="sng">
                <a:solidFill>
                  <a:schemeClr val="dk1"/>
                </a:solidFill>
              </a:rPr>
              <a:t>(Play audio on both slides, then launch poll)</a:t>
            </a:r>
            <a:endParaRPr lang="en-US" sz="1400" b="1" i="1" u="sng">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a:latin typeface="Roboto"/>
                <a:ea typeface="Roboto"/>
                <a:cs typeface="Roboto"/>
                <a:sym typeface="Roboto"/>
              </a:rPr>
              <a:t>3) PARTICIPATE! There are lots of ways to participate in your union. Please get involved! Your union is as strong as the members involved. There are lots of things to do, with roles that fit every interest, and the doors to participation are wide open. </a:t>
            </a:r>
            <a:r>
              <a:rPr lang="en-US">
                <a:latin typeface="Roboto"/>
                <a:ea typeface="Roboto"/>
                <a:cs typeface="Roboto"/>
                <a:sym typeface="Roboto"/>
              </a:rPr>
              <a:t> Our membership meetings are held the 3rd Thursday of each month, the next meeting will be ______ 12:00 – 1:00 at the MU, and we also have a hybrid option over zoom!  Reach out to Andrew, Gino, or myself if you have any questions, and</a:t>
            </a:r>
            <a:endParaRPr lang="en-US" sz="1200">
              <a:latin typeface="Roboto"/>
              <a:ea typeface="Roboto"/>
              <a:cs typeface="Roboto"/>
              <a:sym typeface="Roboto"/>
            </a:endParaRPr>
          </a:p>
          <a:p>
            <a:endParaRPr lang="en-US"/>
          </a:p>
          <a:p>
            <a:endParaRPr lang="en-US"/>
          </a:p>
          <a:p>
            <a:pPr marL="0" indent="0">
              <a:buNone/>
            </a:pPr>
            <a:r>
              <a:rPr lang="en-US" b="1"/>
              <a:t>[Contract Specialist] Wrap Up</a:t>
            </a:r>
            <a:endParaRPr lang="en-US" b="1">
              <a:ea typeface="Calibri"/>
              <a:cs typeface="Calibri"/>
            </a:endParaRPr>
          </a:p>
          <a:p>
            <a:pPr marL="0" lvl="0" indent="0" algn="l" rtl="0">
              <a:spcBef>
                <a:spcPts val="0"/>
              </a:spcBef>
              <a:spcAft>
                <a:spcPts val="0"/>
              </a:spcAft>
              <a:buNone/>
            </a:pPr>
            <a:r>
              <a:rPr lang="en-US"/>
              <a:t>Thanks everyone. We’ll send you a follow up email with more information on your contract and union benefits. You will also be getting a call or email from one of your co-workers in your office who will give you more office specific union information. So please connect with them! Thanks and have a great day!</a:t>
            </a:r>
            <a:endParaRPr lang="en-US">
              <a:ea typeface="Calibri"/>
              <a:cs typeface="Calibri"/>
            </a:endParaRPr>
          </a:p>
          <a:p>
            <a:endParaRPr lang="en-US"/>
          </a:p>
        </p:txBody>
      </p:sp>
      <p:sp>
        <p:nvSpPr>
          <p:cNvPr id="4" name="Slide Number Placeholder 3"/>
          <p:cNvSpPr>
            <a:spLocks noGrp="1"/>
          </p:cNvSpPr>
          <p:nvPr>
            <p:ph type="sldNum" sz="quarter" idx="5"/>
          </p:nvPr>
        </p:nvSpPr>
        <p:spPr/>
        <p:txBody>
          <a:bodyPr/>
          <a:lstStyle/>
          <a:p>
            <a:fld id="{8ACCE6A8-A717-4F2A-A717-541FF485FD33}" type="slidenum">
              <a:rPr lang="en-US" smtClean="0"/>
              <a:t>18</a:t>
            </a:fld>
            <a:endParaRPr lang="en-US"/>
          </a:p>
        </p:txBody>
      </p:sp>
    </p:spTree>
    <p:extLst>
      <p:ext uri="{BB962C8B-B14F-4D97-AF65-F5344CB8AC3E}">
        <p14:creationId xmlns:p14="http://schemas.microsoft.com/office/powerpoint/2010/main" val="1225337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5000"/>
              </a:lnSpc>
              <a:buClr>
                <a:schemeClr val="dk1"/>
              </a:buClr>
              <a:buNone/>
            </a:pPr>
            <a:r>
              <a:rPr lang="en-US" sz="1200" dirty="0">
                <a:solidFill>
                  <a:schemeClr val="dk1"/>
                </a:solidFill>
              </a:rPr>
              <a:t> </a:t>
            </a:r>
            <a:r>
              <a:rPr lang="en-US" sz="1200" b="1" dirty="0">
                <a:solidFill>
                  <a:schemeClr val="dk1"/>
                </a:solidFill>
              </a:rPr>
              <a:t>[Contract Specialist] </a:t>
            </a:r>
            <a:r>
              <a:rPr lang="en-US" sz="1200" dirty="0">
                <a:solidFill>
                  <a:schemeClr val="dk1"/>
                </a:solidFill>
              </a:rPr>
              <a:t>If you’ve never had a union job before, you may not know much about what they are about so we’ll go over all of that today. </a:t>
            </a:r>
          </a:p>
          <a:p>
            <a:pPr marL="0" lvl="0" indent="0" algn="l" rtl="0">
              <a:lnSpc>
                <a:spcPct val="115000"/>
              </a:lnSpc>
              <a:spcBef>
                <a:spcPts val="0"/>
              </a:spcBef>
              <a:spcAft>
                <a:spcPts val="0"/>
              </a:spcAft>
              <a:buClr>
                <a:schemeClr val="dk1"/>
              </a:buClr>
              <a:buSzPts val="1100"/>
              <a:buFont typeface="Arial"/>
              <a:buNone/>
            </a:pPr>
            <a:endParaRPr lang="en-US" sz="1200" dirty="0">
              <a:solidFill>
                <a:schemeClr val="dk1"/>
              </a:solidFill>
            </a:endParaRPr>
          </a:p>
          <a:p>
            <a:pPr>
              <a:lnSpc>
                <a:spcPct val="115000"/>
              </a:lnSpc>
              <a:buClr>
                <a:schemeClr val="dk1"/>
              </a:buClr>
            </a:pPr>
            <a:r>
              <a:rPr lang="en-US" sz="1200" dirty="0">
                <a:solidFill>
                  <a:schemeClr val="dk1"/>
                </a:solidFill>
              </a:rPr>
              <a:t>There are lots of different kinds of unions that represent different kinds of workers like nurses unions and firefighters unions. Our union, SEIU, represents </a:t>
            </a:r>
            <a:r>
              <a:rPr lang="en-US" dirty="0">
                <a:solidFill>
                  <a:schemeClr val="dk1"/>
                </a:solidFill>
              </a:rPr>
              <a:t>higher education</a:t>
            </a:r>
            <a:r>
              <a:rPr lang="en-US" sz="1200" dirty="0">
                <a:solidFill>
                  <a:schemeClr val="dk1"/>
                </a:solidFill>
              </a:rPr>
              <a:t> employees like us who </a:t>
            </a:r>
            <a:r>
              <a:rPr lang="en-US" dirty="0">
                <a:solidFill>
                  <a:schemeClr val="dk1"/>
                </a:solidFill>
              </a:rPr>
              <a:t>are providing critical</a:t>
            </a:r>
            <a:r>
              <a:rPr lang="en-US" sz="1200" dirty="0">
                <a:solidFill>
                  <a:schemeClr val="dk1"/>
                </a:solidFill>
              </a:rPr>
              <a:t> </a:t>
            </a:r>
            <a:r>
              <a:rPr lang="en-US" dirty="0">
                <a:solidFill>
                  <a:schemeClr val="dk1"/>
                </a:solidFill>
              </a:rPr>
              <a:t>public education services</a:t>
            </a:r>
            <a:r>
              <a:rPr lang="en-US" sz="1200" dirty="0">
                <a:solidFill>
                  <a:schemeClr val="dk1"/>
                </a:solidFill>
              </a:rPr>
              <a:t> at </a:t>
            </a:r>
            <a:r>
              <a:rPr lang="en-US" dirty="0">
                <a:solidFill>
                  <a:schemeClr val="dk1"/>
                </a:solidFill>
              </a:rPr>
              <a:t>all 7</a:t>
            </a:r>
            <a:r>
              <a:rPr lang="en-US" sz="1200" dirty="0">
                <a:solidFill>
                  <a:schemeClr val="dk1"/>
                </a:solidFill>
              </a:rPr>
              <a:t> </a:t>
            </a:r>
            <a:r>
              <a:rPr lang="en-US" dirty="0">
                <a:solidFill>
                  <a:schemeClr val="dk1"/>
                </a:solidFill>
              </a:rPr>
              <a:t>public campuses across Oregon. </a:t>
            </a:r>
            <a:r>
              <a:rPr lang="en-US" sz="1200" dirty="0">
                <a:solidFill>
                  <a:schemeClr val="dk1"/>
                </a:solidFill>
              </a:rPr>
              <a:t>We </a:t>
            </a:r>
            <a:r>
              <a:rPr lang="en-US" dirty="0">
                <a:solidFill>
                  <a:schemeClr val="dk1"/>
                </a:solidFill>
              </a:rPr>
              <a:t>also represent</a:t>
            </a:r>
            <a:r>
              <a:rPr lang="en-US" sz="1200" dirty="0">
                <a:solidFill>
                  <a:schemeClr val="dk1"/>
                </a:solidFill>
              </a:rPr>
              <a:t> over </a:t>
            </a:r>
            <a:r>
              <a:rPr lang="en-US" dirty="0">
                <a:solidFill>
                  <a:schemeClr val="dk1"/>
                </a:solidFill>
              </a:rPr>
              <a:t>40 </a:t>
            </a:r>
            <a:r>
              <a:rPr lang="en-US" sz="1200" dirty="0">
                <a:solidFill>
                  <a:schemeClr val="dk1"/>
                </a:solidFill>
              </a:rPr>
              <a:t>state agencies </a:t>
            </a:r>
            <a:r>
              <a:rPr lang="en-US" dirty="0">
                <a:solidFill>
                  <a:schemeClr val="dk1"/>
                </a:solidFill>
              </a:rPr>
              <a:t>as well as counties across Oregon</a:t>
            </a:r>
            <a:r>
              <a:rPr lang="en-US" sz="1200" dirty="0">
                <a:solidFill>
                  <a:schemeClr val="dk1"/>
                </a:solidFill>
              </a:rPr>
              <a:t>.</a:t>
            </a:r>
            <a:r>
              <a:rPr lang="en-US" dirty="0">
                <a:solidFill>
                  <a:schemeClr val="dk1"/>
                </a:solidFill>
              </a:rPr>
              <a:t> </a:t>
            </a:r>
            <a:endParaRPr lang="en-US" sz="1200" i="1" dirty="0">
              <a:solidFill>
                <a:schemeClr val="dk1"/>
              </a:solidFill>
              <a:highlight>
                <a:srgbClr val="CCCCCC"/>
              </a:highlight>
            </a:endParaRPr>
          </a:p>
          <a:p>
            <a:pPr marL="0" indent="0">
              <a:lnSpc>
                <a:spcPct val="114999"/>
              </a:lnSpc>
              <a:buNone/>
            </a:pPr>
            <a:endParaRPr lang="en-US" sz="1200" dirty="0">
              <a:solidFill>
                <a:schemeClr val="dk1"/>
              </a:solidFill>
            </a:endParaRPr>
          </a:p>
          <a:p>
            <a:pPr marL="0" indent="0">
              <a:lnSpc>
                <a:spcPct val="114999"/>
              </a:lnSpc>
              <a:buNone/>
            </a:pPr>
            <a:r>
              <a:rPr lang="en-US" sz="1200" dirty="0">
                <a:solidFill>
                  <a:schemeClr val="dk1"/>
                </a:solidFill>
              </a:rPr>
              <a:t>Local 503 also represents homecare workers, nursing home staff, private nonprofit staff and some local governments. They have their own contracts. In total your union represents about 72,000 workers in Oregon which means you have a lot of power to bargain for better wages, benefits and working conditions. </a:t>
            </a:r>
            <a:endParaRPr lang="en-US" sz="1200" i="1" dirty="0">
              <a:solidFill>
                <a:schemeClr val="dk1"/>
              </a:solidFill>
              <a:highlight>
                <a:srgbClr val="CCCCCC"/>
              </a:highlight>
            </a:endParaRPr>
          </a:p>
          <a:p>
            <a:endParaRPr lang="en-US" dirty="0"/>
          </a:p>
        </p:txBody>
      </p:sp>
      <p:sp>
        <p:nvSpPr>
          <p:cNvPr id="4" name="Slide Number Placeholder 3"/>
          <p:cNvSpPr>
            <a:spLocks noGrp="1"/>
          </p:cNvSpPr>
          <p:nvPr>
            <p:ph type="sldNum" sz="quarter" idx="5"/>
          </p:nvPr>
        </p:nvSpPr>
        <p:spPr/>
        <p:txBody>
          <a:bodyPr/>
          <a:lstStyle/>
          <a:p>
            <a:fld id="{8ACCE6A8-A717-4F2A-A717-541FF485FD33}" type="slidenum">
              <a:rPr lang="en-US" smtClean="0"/>
              <a:t>2</a:t>
            </a:fld>
            <a:endParaRPr lang="en-US"/>
          </a:p>
        </p:txBody>
      </p:sp>
    </p:spTree>
    <p:extLst>
      <p:ext uri="{BB962C8B-B14F-4D97-AF65-F5344CB8AC3E}">
        <p14:creationId xmlns:p14="http://schemas.microsoft.com/office/powerpoint/2010/main" val="2406238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[Contract Specialist] </a:t>
            </a:r>
            <a:r>
              <a:rPr lang="en-US" dirty="0"/>
              <a:t>Who has been in a union before? </a:t>
            </a:r>
            <a:r>
              <a:rPr lang="en-US" b="1" dirty="0"/>
              <a:t>[wait for reaction]</a:t>
            </a:r>
            <a:r>
              <a:rPr lang="en-US" dirty="0"/>
              <a:t> </a:t>
            </a:r>
            <a:r>
              <a:rPr lang="en-US" sz="1200" dirty="0"/>
              <a:t>You may be hearing a lot in the news about unions right now because lots of workers are trying to unionize. Workers at places like Amazon, Burgerville and Starbucks are working hard to form unions because they want to win the right to negotiate with their employers over things like pay and working conditions. </a:t>
            </a:r>
          </a:p>
          <a:p>
            <a:pPr marL="0" lvl="0" indent="0" algn="l" rtl="0">
              <a:spcBef>
                <a:spcPts val="0"/>
              </a:spcBef>
              <a:spcAft>
                <a:spcPts val="0"/>
              </a:spcAft>
              <a:buNone/>
            </a:pPr>
            <a:endParaRPr lang="en-US" sz="1200" dirty="0"/>
          </a:p>
          <a:p>
            <a:r>
              <a:rPr lang="en-US" sz="1200" dirty="0"/>
              <a:t>Fortunately, as </a:t>
            </a:r>
            <a:r>
              <a:rPr lang="en-US" dirty="0"/>
              <a:t>higher education </a:t>
            </a:r>
            <a:r>
              <a:rPr lang="en-US" sz="1200" dirty="0"/>
              <a:t>employees you already have a union at your worksite! Having a union means we can use our collective strength to bargain for better wages, benefits and working conditions. Winning those things is a lot easier when there are tens of thousands of us instead of going it alone.</a:t>
            </a:r>
          </a:p>
          <a:p>
            <a:pPr marL="0" lvl="0" indent="0" algn="l" rtl="0">
              <a:spcBef>
                <a:spcPts val="0"/>
              </a:spcBef>
              <a:spcAft>
                <a:spcPts val="0"/>
              </a:spcAft>
              <a:buNone/>
            </a:pPr>
            <a:endParaRPr lang="en-US" sz="1800" dirty="0"/>
          </a:p>
          <a:p>
            <a:pPr marL="0" lvl="0" indent="0" algn="l" rtl="0">
              <a:spcBef>
                <a:spcPts val="0"/>
              </a:spcBef>
              <a:spcAft>
                <a:spcPts val="0"/>
              </a:spcAft>
              <a:buNone/>
            </a:pPr>
            <a:br>
              <a:rPr lang="en-US" sz="1800" dirty="0">
                <a:cs typeface="+mn-lt"/>
              </a:rPr>
            </a:br>
            <a:endParaRPr lang="en-US" sz="1800" dirty="0"/>
          </a:p>
          <a:p>
            <a:endParaRPr lang="en-US" dirty="0"/>
          </a:p>
        </p:txBody>
      </p:sp>
      <p:sp>
        <p:nvSpPr>
          <p:cNvPr id="4" name="Slide Number Placeholder 3"/>
          <p:cNvSpPr>
            <a:spLocks noGrp="1"/>
          </p:cNvSpPr>
          <p:nvPr>
            <p:ph type="sldNum" sz="quarter" idx="5"/>
          </p:nvPr>
        </p:nvSpPr>
        <p:spPr/>
        <p:txBody>
          <a:bodyPr/>
          <a:lstStyle/>
          <a:p>
            <a:fld id="{8ACCE6A8-A717-4F2A-A717-541FF485FD33}" type="slidenum">
              <a:rPr lang="en-US" smtClean="0"/>
              <a:t>3</a:t>
            </a:fld>
            <a:endParaRPr lang="en-US"/>
          </a:p>
        </p:txBody>
      </p:sp>
    </p:spTree>
    <p:extLst>
      <p:ext uri="{BB962C8B-B14F-4D97-AF65-F5344CB8AC3E}">
        <p14:creationId xmlns:p14="http://schemas.microsoft.com/office/powerpoint/2010/main" val="888957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 </a:t>
            </a:r>
            <a:r>
              <a:rPr lang="en-US" b="1"/>
              <a:t>[Organizer] </a:t>
            </a:r>
            <a:r>
              <a:rPr lang="en-US"/>
              <a:t>Historically when people think of unions and the labor movement they think of things won like the weekend, 8 hour workdays, child labor laws </a:t>
            </a:r>
            <a:r>
              <a:rPr lang="en-US" err="1"/>
              <a:t>etc</a:t>
            </a:r>
            <a:r>
              <a:rPr lang="en-US"/>
              <a:t>… But here’s how our union works for you on an everyday basis </a:t>
            </a:r>
            <a:r>
              <a:rPr lang="en-US" i="1"/>
              <a:t>(Read and elaborate on some of the bullet points) </a:t>
            </a:r>
          </a:p>
          <a:p>
            <a:endParaRPr lang="en-US"/>
          </a:p>
          <a:p>
            <a:r>
              <a:rPr lang="en-US"/>
              <a:t>Avenue for improvement: Who here has every had the perfect job? A job where nothing is wrong and nothing could make it any better? That’s right, no job is perfect and there is always something that can be improved. The difference is in a non-union job you can ask but it’s ultimately up to the whim of your employer. In a union job they </a:t>
            </a:r>
            <a:r>
              <a:rPr lang="en-US" i="1"/>
              <a:t>have</a:t>
            </a:r>
            <a:r>
              <a:rPr lang="en-US"/>
              <a:t> to come to the table and listen at least every two years. And there is plenty more you can do in the</a:t>
            </a:r>
            <a:r>
              <a:rPr lang="en-US">
                <a:solidFill>
                  <a:schemeClr val="dk1"/>
                </a:solidFill>
              </a:rPr>
              <a:t> meantime.</a:t>
            </a:r>
            <a:endParaRPr lang="en-US">
              <a:ea typeface="Calibri"/>
              <a:cs typeface="Calibri"/>
            </a:endParaRPr>
          </a:p>
          <a:p>
            <a:endParaRPr lang="en-US" i="1">
              <a:solidFill>
                <a:schemeClr val="dk1"/>
              </a:solidFill>
              <a:ea typeface="Calibri"/>
              <a:cs typeface="Calibri"/>
            </a:endParaRPr>
          </a:p>
          <a:p>
            <a:endParaRPr lang="en-US">
              <a:solidFill>
                <a:schemeClr val="dk1"/>
              </a:solidFill>
              <a:ea typeface="Calibri"/>
              <a:cs typeface="Calibri"/>
            </a:endParaRPr>
          </a:p>
          <a:p>
            <a:pPr indent="-304800">
              <a:buClr>
                <a:schemeClr val="dk1"/>
              </a:buClr>
              <a:buSzPts val="1200"/>
            </a:pPr>
            <a:r>
              <a:rPr lang="en-US" sz="1200" b="1">
                <a:solidFill>
                  <a:schemeClr val="dk1"/>
                </a:solidFill>
              </a:rPr>
              <a:t>Negotiate contracts with </a:t>
            </a:r>
            <a:r>
              <a:rPr lang="en-US" b="1">
                <a:solidFill>
                  <a:schemeClr val="dk1"/>
                </a:solidFill>
              </a:rPr>
              <a:t>Higher Education </a:t>
            </a:r>
            <a:r>
              <a:rPr lang="en-US" sz="1200" b="1">
                <a:solidFill>
                  <a:schemeClr val="dk1"/>
                </a:solidFill>
              </a:rPr>
              <a:t>as a team.</a:t>
            </a:r>
            <a:endParaRPr lang="en-US" sz="1200" b="1">
              <a:solidFill>
                <a:schemeClr val="dk1"/>
              </a:solidFill>
              <a:ea typeface="Calibri"/>
              <a:cs typeface="Calibri"/>
            </a:endParaRPr>
          </a:p>
          <a:p>
            <a:pPr lvl="1" indent="-304800">
              <a:buClr>
                <a:schemeClr val="dk1"/>
              </a:buClr>
              <a:buSzPts val="1200"/>
              <a:buFont typeface="Nunito"/>
              <a:buChar char="○"/>
            </a:pPr>
            <a:r>
              <a:rPr lang="en-US" sz="1200">
                <a:solidFill>
                  <a:schemeClr val="dk1"/>
                </a:solidFill>
              </a:rPr>
              <a:t>When you have a union, that means you have won the right to have a contract with your employer to negotiate over pay, benefits and working conditions. Having a contract means that your employer can’t arbitrary change things, like for example cutting your benefits, without negotiating with you and your coworkers. </a:t>
            </a:r>
            <a:endParaRPr lang="en-US" sz="1200">
              <a:solidFill>
                <a:schemeClr val="dk1"/>
              </a:solidFill>
              <a:ea typeface="Calibri"/>
              <a:cs typeface="Calibri"/>
            </a:endParaRPr>
          </a:p>
          <a:p>
            <a:pPr indent="0">
              <a:buClr>
                <a:schemeClr val="dk1"/>
              </a:buClr>
              <a:buNone/>
            </a:pPr>
            <a:endParaRPr lang="en-US" sz="1200">
              <a:solidFill>
                <a:schemeClr val="dk1"/>
              </a:solidFill>
            </a:endParaRPr>
          </a:p>
          <a:p>
            <a:pPr lvl="1" indent="-304800">
              <a:buClr>
                <a:schemeClr val="dk1"/>
              </a:buClr>
              <a:buSzPts val="1200"/>
              <a:buFont typeface="Nunito"/>
              <a:buChar char="○"/>
            </a:pPr>
            <a:r>
              <a:rPr lang="en-US" sz="1200">
                <a:solidFill>
                  <a:schemeClr val="dk1"/>
                </a:solidFill>
              </a:rPr>
              <a:t>Most employers in the U.S. are what is known as “At Will” employers. Meaning you can be fired at any time, for any reason. But when you have a union, that means you have job protections.  (“Just cause”)</a:t>
            </a:r>
            <a:endParaRPr lang="en-US" sz="1200">
              <a:solidFill>
                <a:schemeClr val="dk1"/>
              </a:solidFill>
              <a:ea typeface="Calibri"/>
              <a:cs typeface="Calibri"/>
            </a:endParaRPr>
          </a:p>
          <a:p>
            <a:pPr lvl="1" indent="-304800">
              <a:buClr>
                <a:schemeClr val="dk1"/>
              </a:buClr>
              <a:buSzPts val="1200"/>
              <a:buFont typeface="Nunito"/>
              <a:buChar char="○"/>
            </a:pPr>
            <a:endParaRPr lang="en-US" sz="1200">
              <a:solidFill>
                <a:schemeClr val="dk1"/>
              </a:solidFill>
            </a:endParaRPr>
          </a:p>
          <a:p>
            <a:pPr marL="457200" indent="-304800">
              <a:buClr>
                <a:schemeClr val="dk1"/>
              </a:buClr>
              <a:buSzPts val="1200"/>
              <a:buFont typeface="Arial"/>
              <a:buChar char="•"/>
            </a:pPr>
            <a:r>
              <a:rPr lang="en-US" sz="1200" b="1">
                <a:solidFill>
                  <a:schemeClr val="dk1"/>
                </a:solidFill>
              </a:rPr>
              <a:t>Advocate for strong state budgets </a:t>
            </a:r>
            <a:r>
              <a:rPr lang="en-US" b="1">
                <a:solidFill>
                  <a:schemeClr val="dk1"/>
                </a:solidFill>
              </a:rPr>
              <a:t>that include higher education funding so</a:t>
            </a:r>
            <a:r>
              <a:rPr lang="en-US" sz="1200" b="1">
                <a:solidFill>
                  <a:schemeClr val="dk1"/>
                </a:solidFill>
              </a:rPr>
              <a:t> we can negotiate from a position of power</a:t>
            </a:r>
            <a:endParaRPr lang="en-US" sz="1200" b="1">
              <a:solidFill>
                <a:schemeClr val="dk1"/>
              </a:solidFill>
              <a:ea typeface="Calibri"/>
              <a:cs typeface="Calibri"/>
            </a:endParaRPr>
          </a:p>
          <a:p>
            <a:pPr lvl="1" indent="-304800">
              <a:buClr>
                <a:schemeClr val="dk1"/>
              </a:buClr>
              <a:buSzPts val="1200"/>
              <a:buFont typeface="Nunito"/>
              <a:buChar char="○"/>
            </a:pPr>
            <a:r>
              <a:rPr lang="en-US" sz="1200">
                <a:solidFill>
                  <a:schemeClr val="dk1"/>
                </a:solidFill>
              </a:rPr>
              <a:t>As publicly funded employees, the people who make decisions about how much money is available </a:t>
            </a:r>
            <a:r>
              <a:rPr lang="en-US">
                <a:solidFill>
                  <a:schemeClr val="dk1"/>
                </a:solidFill>
              </a:rPr>
              <a:t>for</a:t>
            </a:r>
            <a:r>
              <a:rPr lang="en-US" sz="1200">
                <a:solidFill>
                  <a:schemeClr val="dk1"/>
                </a:solidFill>
              </a:rPr>
              <a:t> </a:t>
            </a:r>
            <a:r>
              <a:rPr lang="en-US">
                <a:solidFill>
                  <a:schemeClr val="dk1"/>
                </a:solidFill>
              </a:rPr>
              <a:t>higher education and</a:t>
            </a:r>
            <a:r>
              <a:rPr lang="en-US" sz="1200">
                <a:solidFill>
                  <a:schemeClr val="dk1"/>
                </a:solidFill>
              </a:rPr>
              <a:t> the work you do, are state legislators. That’s why our union has a big role to play in the state capitol to advocate for smarter budgets!</a:t>
            </a:r>
            <a:endParaRPr lang="en-US" sz="1200">
              <a:solidFill>
                <a:schemeClr val="dk1"/>
              </a:solidFill>
              <a:ea typeface="Calibri"/>
              <a:cs typeface="Calibri"/>
            </a:endParaRPr>
          </a:p>
          <a:p>
            <a:pPr marL="914400" lvl="0" indent="0" algn="l" rtl="0">
              <a:spcBef>
                <a:spcPts val="0"/>
              </a:spcBef>
              <a:spcAft>
                <a:spcPts val="0"/>
              </a:spcAft>
              <a:buNone/>
            </a:pPr>
            <a:endParaRPr lang="en-US" sz="1200">
              <a:solidFill>
                <a:schemeClr val="dk1"/>
              </a:solidFill>
            </a:endParaRPr>
          </a:p>
          <a:p>
            <a:pPr marL="457200" lvl="0" indent="-304800" algn="l" rtl="0">
              <a:spcBef>
                <a:spcPts val="0"/>
              </a:spcBef>
              <a:spcAft>
                <a:spcPts val="0"/>
              </a:spcAft>
              <a:buClr>
                <a:schemeClr val="dk1"/>
              </a:buClr>
              <a:buSzPts val="1200"/>
              <a:buFont typeface="Arial"/>
              <a:buChar char="•"/>
            </a:pPr>
            <a:r>
              <a:rPr lang="en-US" sz="1200" b="1">
                <a:solidFill>
                  <a:schemeClr val="dk1"/>
                </a:solidFill>
              </a:rPr>
              <a:t>Represent members and enforce the contract</a:t>
            </a:r>
            <a:endParaRPr lang="en-US" sz="1200" b="1">
              <a:solidFill>
                <a:schemeClr val="dk1"/>
              </a:solidFill>
              <a:ea typeface="Calibri" panose="020F0502020204030204"/>
              <a:cs typeface="Calibri" panose="020F0502020204030204"/>
            </a:endParaRPr>
          </a:p>
          <a:p>
            <a:pPr marL="914400" lvl="1" indent="-304800" algn="l" rtl="0">
              <a:spcBef>
                <a:spcPts val="0"/>
              </a:spcBef>
              <a:spcAft>
                <a:spcPts val="0"/>
              </a:spcAft>
              <a:buClr>
                <a:schemeClr val="dk1"/>
              </a:buClr>
              <a:buSzPts val="1200"/>
              <a:buFont typeface="Nunito"/>
              <a:buChar char="○"/>
            </a:pPr>
            <a:r>
              <a:rPr lang="en-US" sz="1200">
                <a:solidFill>
                  <a:schemeClr val="dk1"/>
                </a:solidFill>
              </a:rPr>
              <a:t>As a union member, you have a right to union representation if you are ever facing discipline. You all have co-workers called union stewards who can go with you to any kind of disciplinary meeting. A union leader in your worksite will be reaching out to you for an orientation with more info on this. (Has anyone here been a union steward before?)</a:t>
            </a:r>
            <a:endParaRPr lang="en-US" sz="1200">
              <a:solidFill>
                <a:schemeClr val="dk1"/>
              </a:solidFill>
              <a:ea typeface="Calibri"/>
              <a:cs typeface="Calibri"/>
            </a:endParaRPr>
          </a:p>
          <a:p>
            <a:pPr marL="914400" lvl="0" indent="0" algn="l" rtl="0">
              <a:spcBef>
                <a:spcPts val="0"/>
              </a:spcBef>
              <a:spcAft>
                <a:spcPts val="0"/>
              </a:spcAft>
              <a:buNone/>
            </a:pPr>
            <a:endParaRPr lang="en-US" sz="1200">
              <a:solidFill>
                <a:schemeClr val="dk1"/>
              </a:solidFill>
            </a:endParaRPr>
          </a:p>
          <a:p>
            <a:pPr marL="457200" lvl="0" indent="-304800" algn="l" rtl="0">
              <a:spcBef>
                <a:spcPts val="0"/>
              </a:spcBef>
              <a:spcAft>
                <a:spcPts val="0"/>
              </a:spcAft>
              <a:buClr>
                <a:schemeClr val="dk1"/>
              </a:buClr>
              <a:buSzPts val="1200"/>
              <a:buFont typeface="Arial"/>
              <a:buChar char="•"/>
            </a:pPr>
            <a:r>
              <a:rPr lang="en-US" sz="1200" b="1">
                <a:solidFill>
                  <a:schemeClr val="dk1"/>
                </a:solidFill>
              </a:rPr>
              <a:t>Give workers a say in their workplace</a:t>
            </a:r>
            <a:endParaRPr lang="en-US" sz="1200" b="1">
              <a:solidFill>
                <a:schemeClr val="dk1"/>
              </a:solidFill>
              <a:ea typeface="Calibri" panose="020F0502020204030204"/>
              <a:cs typeface="Calibri" panose="020F0502020204030204"/>
            </a:endParaRPr>
          </a:p>
          <a:p>
            <a:pPr lvl="1" indent="-304800">
              <a:buClr>
                <a:schemeClr val="dk1"/>
              </a:buClr>
              <a:buSzPts val="1200"/>
              <a:buFont typeface="Nunito"/>
              <a:buChar char="○"/>
            </a:pPr>
            <a:r>
              <a:rPr lang="en-US" sz="1200">
                <a:solidFill>
                  <a:schemeClr val="dk1"/>
                </a:solidFill>
              </a:rPr>
              <a:t>Our union contract creates Labor Management Committees where workers can sit down with management to discuss workplace issues, policies and procedures before things get out of hand. When issues arise, you have a voice in the process.</a:t>
            </a:r>
            <a:endParaRPr lang="en-US" sz="1200">
              <a:solidFill>
                <a:schemeClr val="dk1"/>
              </a:solidFill>
              <a:ea typeface="Calibri"/>
              <a:cs typeface="Calibri"/>
            </a:endParaRPr>
          </a:p>
          <a:p>
            <a:pPr marL="914400" lvl="0" indent="0" algn="l" rtl="0">
              <a:spcBef>
                <a:spcPts val="0"/>
              </a:spcBef>
              <a:spcAft>
                <a:spcPts val="0"/>
              </a:spcAft>
              <a:buNone/>
            </a:pPr>
            <a:endParaRPr lang="en-US" sz="1200">
              <a:solidFill>
                <a:schemeClr val="dk1"/>
              </a:solidFill>
            </a:endParaRPr>
          </a:p>
          <a:p>
            <a:pPr marL="457200" lvl="0" indent="-304800" algn="l" rtl="0">
              <a:spcBef>
                <a:spcPts val="0"/>
              </a:spcBef>
              <a:spcAft>
                <a:spcPts val="0"/>
              </a:spcAft>
              <a:buClr>
                <a:schemeClr val="dk1"/>
              </a:buClr>
              <a:buSzPts val="1200"/>
              <a:buFont typeface="Arial"/>
              <a:buChar char="•"/>
            </a:pPr>
            <a:r>
              <a:rPr lang="en-US" sz="1200" b="1">
                <a:solidFill>
                  <a:schemeClr val="dk1"/>
                </a:solidFill>
              </a:rPr>
              <a:t>Build political power for bills and policies that benefit working people</a:t>
            </a:r>
            <a:endParaRPr lang="en-US" sz="1200" b="1">
              <a:solidFill>
                <a:schemeClr val="dk1"/>
              </a:solidFill>
              <a:ea typeface="Calibri" panose="020F0502020204030204"/>
              <a:cs typeface="Calibri" panose="020F0502020204030204"/>
            </a:endParaRPr>
          </a:p>
          <a:p>
            <a:pPr lvl="1" indent="-304800">
              <a:buClr>
                <a:schemeClr val="dk1"/>
              </a:buClr>
              <a:buSzPts val="1200"/>
              <a:buFont typeface="Nunito"/>
              <a:buChar char="○"/>
            </a:pPr>
            <a:r>
              <a:rPr lang="en-US" sz="1200">
                <a:solidFill>
                  <a:schemeClr val="dk1"/>
                </a:solidFill>
              </a:rPr>
              <a:t>Our union also builds legislative power for bills and policies that benefits ALL working people. A great example is raising the minimum wage which helped us advocate for everyone’s wages to go up. Another great piece of legislation we helped to pass is Paid Family Medical Leave, which just took effect.</a:t>
            </a:r>
            <a:endParaRPr lang="en-US" sz="1200">
              <a:solidFill>
                <a:schemeClr val="dk1"/>
              </a:solidFill>
              <a:ea typeface="Calibri"/>
              <a:cs typeface="Calibri"/>
            </a:endParaRPr>
          </a:p>
          <a:p>
            <a:pPr lvl="1" indent="-304800" algn="l">
              <a:spcBef>
                <a:spcPts val="0"/>
              </a:spcBef>
              <a:spcAft>
                <a:spcPts val="0"/>
              </a:spcAft>
              <a:buSzPts val="1200"/>
              <a:buFont typeface="Nunito"/>
              <a:buChar char="○"/>
            </a:pPr>
            <a:endParaRPr lang="en-US" sz="1200">
              <a:solidFill>
                <a:schemeClr val="dk1"/>
              </a:solidFill>
            </a:endParaRPr>
          </a:p>
          <a:p>
            <a:pPr marL="0" indent="0">
              <a:buSzPts val="1200"/>
              <a:buNone/>
            </a:pPr>
            <a:r>
              <a:rPr lang="en-US"/>
              <a:t>All of our victories ride on the back of the past 100 years of labor activism. I feel that knowing where we come from helps us not take our contract for granted.</a:t>
            </a:r>
            <a:endParaRPr lang="en-US">
              <a:ea typeface="Calibri"/>
              <a:cs typeface="Calibri"/>
            </a:endParaRPr>
          </a:p>
          <a:p>
            <a:pPr indent="0">
              <a:buNone/>
            </a:pPr>
            <a:endParaRPr lang="en-US" sz="1200">
              <a:solidFill>
                <a:schemeClr val="dk1"/>
              </a:solidFill>
            </a:endParaRPr>
          </a:p>
          <a:p>
            <a:endParaRPr lang="en-US"/>
          </a:p>
        </p:txBody>
      </p:sp>
      <p:sp>
        <p:nvSpPr>
          <p:cNvPr id="4" name="Slide Number Placeholder 3"/>
          <p:cNvSpPr>
            <a:spLocks noGrp="1"/>
          </p:cNvSpPr>
          <p:nvPr>
            <p:ph type="sldNum" sz="quarter" idx="5"/>
          </p:nvPr>
        </p:nvSpPr>
        <p:spPr/>
        <p:txBody>
          <a:bodyPr/>
          <a:lstStyle/>
          <a:p>
            <a:fld id="{8ACCE6A8-A717-4F2A-A717-541FF485FD33}" type="slidenum">
              <a:rPr lang="en-US" smtClean="0"/>
              <a:t>4</a:t>
            </a:fld>
            <a:endParaRPr lang="en-US"/>
          </a:p>
        </p:txBody>
      </p:sp>
    </p:spTree>
    <p:extLst>
      <p:ext uri="{BB962C8B-B14F-4D97-AF65-F5344CB8AC3E}">
        <p14:creationId xmlns:p14="http://schemas.microsoft.com/office/powerpoint/2010/main" val="987690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t> </a:t>
            </a:r>
            <a:r>
              <a:rPr lang="en" b="1"/>
              <a:t>[Contract Specialist]</a:t>
            </a:r>
            <a:r>
              <a:rPr lang="en" i="1">
                <a:solidFill>
                  <a:schemeClr val="dk1"/>
                </a:solidFill>
              </a:rPr>
              <a:t>(Refer to info on slide) </a:t>
            </a:r>
            <a:r>
              <a:rPr lang="en"/>
              <a:t>One of the biggest reasons worker choose to unionize is because union contracts win better wages! This is true across the board but especially true for people who have been traditionally underpaid like women and people of color. Union workers are in it together and fight for each other!</a:t>
            </a:r>
            <a:endParaRPr lang="en-US"/>
          </a:p>
          <a:p>
            <a:endParaRPr lang="en-US"/>
          </a:p>
        </p:txBody>
      </p:sp>
      <p:sp>
        <p:nvSpPr>
          <p:cNvPr id="4" name="Slide Number Placeholder 3"/>
          <p:cNvSpPr>
            <a:spLocks noGrp="1"/>
          </p:cNvSpPr>
          <p:nvPr>
            <p:ph type="sldNum" sz="quarter" idx="5"/>
          </p:nvPr>
        </p:nvSpPr>
        <p:spPr/>
        <p:txBody>
          <a:bodyPr/>
          <a:lstStyle/>
          <a:p>
            <a:fld id="{8ACCE6A8-A717-4F2A-A717-541FF485FD33}" type="slidenum">
              <a:rPr lang="en-US" smtClean="0"/>
              <a:t>5</a:t>
            </a:fld>
            <a:endParaRPr lang="en-US"/>
          </a:p>
        </p:txBody>
      </p:sp>
    </p:spTree>
    <p:extLst>
      <p:ext uri="{BB962C8B-B14F-4D97-AF65-F5344CB8AC3E}">
        <p14:creationId xmlns:p14="http://schemas.microsoft.com/office/powerpoint/2010/main" val="2343733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 </a:t>
            </a:r>
            <a:r>
              <a:rPr lang="en" b="1"/>
              <a:t>[Contract Specialist] </a:t>
            </a:r>
            <a:r>
              <a:rPr lang="en"/>
              <a:t>You heard about your benefits for the past hour that's a big area where you’ll notice the union difference! Union workers are substantially more likely to have health and pension benefits. </a:t>
            </a:r>
            <a:r>
              <a:rPr lang="en" i="1"/>
              <a:t>(refer to info on slides)</a:t>
            </a:r>
            <a:endParaRPr lang="en-US"/>
          </a:p>
          <a:p>
            <a:endParaRPr lang="en" i="1"/>
          </a:p>
          <a:p>
            <a:r>
              <a:rPr lang="en"/>
              <a:t>I’m a member of the union because_______[include dues are 1.7% + $2.75/month and that's a good deal.]</a:t>
            </a:r>
          </a:p>
          <a:p>
            <a:endParaRPr lang="en"/>
          </a:p>
          <a:p>
            <a:endParaRPr lang="en"/>
          </a:p>
          <a:p>
            <a:r>
              <a:rPr lang="en"/>
              <a:t>-----------------------------------------------------</a:t>
            </a:r>
          </a:p>
          <a:p>
            <a:endParaRPr lang="en"/>
          </a:p>
          <a:p>
            <a:r>
              <a:rPr lang="en"/>
              <a:t>As you can see, union jobs come with better pay, and better ben</a:t>
            </a:r>
            <a:r>
              <a:rPr lang="en-US"/>
              <a:t>e</a:t>
            </a:r>
            <a:r>
              <a:rPr lang="en"/>
              <a:t>fits. This is made possible by something called dues, a feature of almost every union. Here at SEIU 503, dues are 1.7% +$2.75 per month. That’s a fantastic deal when you look at the pay increases that have been made possible by having a union in your workplace, as it allows your you and your coworkers to fight for better contracts. </a:t>
            </a: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8ACCE6A8-A717-4F2A-A717-541FF485FD33}" type="slidenum">
              <a:rPr lang="en-US" smtClean="0"/>
              <a:t>6</a:t>
            </a:fld>
            <a:endParaRPr lang="en-US"/>
          </a:p>
        </p:txBody>
      </p:sp>
    </p:spTree>
    <p:extLst>
      <p:ext uri="{BB962C8B-B14F-4D97-AF65-F5344CB8AC3E}">
        <p14:creationId xmlns:p14="http://schemas.microsoft.com/office/powerpoint/2010/main" val="386417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 are entering in to bargaining February 12!  This means we must have union power – that’s you by becoming a member to negotiate a contract we must have to provide for ourselves and our families.</a:t>
            </a:r>
            <a:endParaRPr lang="en-US" dirty="0"/>
          </a:p>
          <a:p>
            <a:pPr marL="0" lvl="0" indent="0" algn="l" rtl="0">
              <a:spcBef>
                <a:spcPts val="0"/>
              </a:spcBef>
              <a:spcAft>
                <a:spcPts val="0"/>
              </a:spcAft>
              <a:buNone/>
            </a:pPr>
            <a:endParaRPr lang="en-US" dirty="0"/>
          </a:p>
          <a:p>
            <a:r>
              <a:rPr lang="en-US" dirty="0"/>
              <a:t>By choosing to join today, you will have the power to show management that we are the workers who make this campus run.  </a:t>
            </a:r>
          </a:p>
        </p:txBody>
      </p:sp>
      <p:sp>
        <p:nvSpPr>
          <p:cNvPr id="4" name="Slide Number Placeholder 3"/>
          <p:cNvSpPr>
            <a:spLocks noGrp="1"/>
          </p:cNvSpPr>
          <p:nvPr>
            <p:ph type="sldNum" sz="quarter" idx="5"/>
          </p:nvPr>
        </p:nvSpPr>
        <p:spPr/>
        <p:txBody>
          <a:bodyPr/>
          <a:lstStyle/>
          <a:p>
            <a:fld id="{8ACCE6A8-A717-4F2A-A717-541FF485FD33}" type="slidenum">
              <a:rPr lang="en-US" smtClean="0"/>
              <a:t>7</a:t>
            </a:fld>
            <a:endParaRPr lang="en-US"/>
          </a:p>
        </p:txBody>
      </p:sp>
    </p:spTree>
    <p:extLst>
      <p:ext uri="{BB962C8B-B14F-4D97-AF65-F5344CB8AC3E}">
        <p14:creationId xmlns:p14="http://schemas.microsoft.com/office/powerpoint/2010/main" val="2945749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 b="1"/>
              <a:t>[Organizer]</a:t>
            </a:r>
            <a:r>
              <a:rPr lang="en"/>
              <a:t> All these benefits and pay increases don’t “just happen”. They aren't automatic. These wins for workers are only made possible because you have strong membership in your union which gives you power at the bargaining table. There are organizations that don't like what state workers have won and want to undermine your benefits. You will hear from these groups by phone, email or postcard during your time with the state. [Those groups are funded by billionaires that have an interest in privatizing public work.] Most workers don't listen to what they say. Workers are in it together and know that your power is strength in numbers. That’s why it’s important that all new state employees choose to join Local 503 to make sure to keep winning good contracts. There'll be a chance to sign up in just a moment.</a:t>
            </a:r>
            <a:endParaRPr lang="en-US"/>
          </a:p>
          <a:p>
            <a:pPr marL="0" indent="0">
              <a:buNone/>
            </a:pPr>
            <a:endParaRPr lang="en"/>
          </a:p>
          <a:p>
            <a:pPr marL="0" indent="0">
              <a:buNone/>
            </a:pPr>
            <a:endParaRPr lang="en"/>
          </a:p>
          <a:p>
            <a:endParaRPr lang="en-US"/>
          </a:p>
        </p:txBody>
      </p:sp>
      <p:sp>
        <p:nvSpPr>
          <p:cNvPr id="4" name="Slide Number Placeholder 3"/>
          <p:cNvSpPr>
            <a:spLocks noGrp="1"/>
          </p:cNvSpPr>
          <p:nvPr>
            <p:ph type="sldNum" sz="quarter" idx="5"/>
          </p:nvPr>
        </p:nvSpPr>
        <p:spPr/>
        <p:txBody>
          <a:bodyPr/>
          <a:lstStyle/>
          <a:p>
            <a:fld id="{8ACCE6A8-A717-4F2A-A717-541FF485FD33}" type="slidenum">
              <a:rPr lang="en-US" smtClean="0"/>
              <a:t>8</a:t>
            </a:fld>
            <a:endParaRPr lang="en-US"/>
          </a:p>
        </p:txBody>
      </p:sp>
    </p:spTree>
    <p:extLst>
      <p:ext uri="{BB962C8B-B14F-4D97-AF65-F5344CB8AC3E}">
        <p14:creationId xmlns:p14="http://schemas.microsoft.com/office/powerpoint/2010/main" val="2572441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t> </a:t>
            </a:r>
            <a:r>
              <a:rPr lang="en" b="1"/>
              <a:t>[Contract Specialist] </a:t>
            </a:r>
            <a:r>
              <a:rPr lang="en"/>
              <a:t>We also get some great additional benefits for membership including additional life insurance, scholarships, low interest mortgage loans, discounts and more. You can even opt in to legal and pet insurance. We’ll send you an email after this with more details on all the benefits</a:t>
            </a:r>
            <a:endParaRPr lang="en-US"/>
          </a:p>
          <a:p>
            <a:endParaRPr lang="en-US"/>
          </a:p>
        </p:txBody>
      </p:sp>
      <p:sp>
        <p:nvSpPr>
          <p:cNvPr id="4" name="Slide Number Placeholder 3"/>
          <p:cNvSpPr>
            <a:spLocks noGrp="1"/>
          </p:cNvSpPr>
          <p:nvPr>
            <p:ph type="sldNum" sz="quarter" idx="5"/>
          </p:nvPr>
        </p:nvSpPr>
        <p:spPr/>
        <p:txBody>
          <a:bodyPr/>
          <a:lstStyle/>
          <a:p>
            <a:fld id="{8ACCE6A8-A717-4F2A-A717-541FF485FD33}" type="slidenum">
              <a:rPr lang="en-US" smtClean="0"/>
              <a:t>9</a:t>
            </a:fld>
            <a:endParaRPr lang="en-US"/>
          </a:p>
        </p:txBody>
      </p:sp>
    </p:spTree>
    <p:extLst>
      <p:ext uri="{BB962C8B-B14F-4D97-AF65-F5344CB8AC3E}">
        <p14:creationId xmlns:p14="http://schemas.microsoft.com/office/powerpoint/2010/main" val="420253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23091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933010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78197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082192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51011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728276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2/4/2026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943431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2/4/2026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413445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2/4/2026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581371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815837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788323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C764DE79-268F-4C1A-8933-263129D2AF90}" type="datetimeFigureOut">
              <a:rPr lang="en-US" smtClean="0"/>
              <a:t>2/4/2026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383943008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hyperlink" Target="mailto:russ.born@seiu503.org" TargetMode="External"/><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mailto:www.local083.org" TargetMode="External"/><Relationship Id="rId5" Type="http://schemas.openxmlformats.org/officeDocument/2006/relationships/hyperlink" Target="mailto:johnsonj@seiu503.org" TargetMode="External"/><Relationship Id="rId4" Type="http://schemas.openxmlformats.org/officeDocument/2006/relationships/hyperlink" Target="mailto:Gino.ballardo@seiu503.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5.png"/><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2.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mailto:local083.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51219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A4BB03-8039-1400-BB1D-E0C68FB12721}"/>
              </a:ext>
            </a:extLst>
          </p:cNvPr>
          <p:cNvSpPr txBox="1"/>
          <p:nvPr/>
        </p:nvSpPr>
        <p:spPr>
          <a:xfrm>
            <a:off x="419848" y="-1199693"/>
            <a:ext cx="8874191" cy="8405651"/>
          </a:xfrm>
          <a:prstGeom prst="rect">
            <a:avLst/>
          </a:prstGeom>
        </p:spPr>
        <p:txBody>
          <a:bodyPr vert="horz" lIns="91440" tIns="45720" rIns="91440" bIns="45720" rtlCol="0" anchor="ctr">
            <a:normAutofit fontScale="92500" lnSpcReduction="20000"/>
          </a:bodyPr>
          <a:lstStyle/>
          <a:p>
            <a:pPr>
              <a:lnSpc>
                <a:spcPct val="90000"/>
              </a:lnSpc>
              <a:spcBef>
                <a:spcPct val="0"/>
              </a:spcBef>
              <a:spcAft>
                <a:spcPts val="600"/>
              </a:spcAft>
            </a:pPr>
            <a:endParaRPr lang="en-US" sz="3200" b="1" i="0" u="none" strike="noStrike" kern="1200" dirty="0">
              <a:solidFill>
                <a:srgbClr val="FADB5C"/>
              </a:solidFill>
              <a:effectLst/>
              <a:latin typeface="+mj-lt"/>
              <a:ea typeface="+mj-ea"/>
              <a:cs typeface="+mj-cs"/>
            </a:endParaRPr>
          </a:p>
          <a:p>
            <a:pPr>
              <a:lnSpc>
                <a:spcPct val="90000"/>
              </a:lnSpc>
              <a:spcBef>
                <a:spcPct val="0"/>
              </a:spcBef>
              <a:spcAft>
                <a:spcPts val="600"/>
              </a:spcAft>
            </a:pPr>
            <a:endParaRPr lang="en-US" sz="3200" b="1" dirty="0">
              <a:solidFill>
                <a:srgbClr val="FADB5C"/>
              </a:solidFill>
              <a:latin typeface="+mj-lt"/>
              <a:ea typeface="+mj-ea"/>
              <a:cs typeface="+mj-cs"/>
            </a:endParaRPr>
          </a:p>
          <a:p>
            <a:pPr algn="ctr">
              <a:lnSpc>
                <a:spcPct val="90000"/>
              </a:lnSpc>
              <a:spcBef>
                <a:spcPct val="0"/>
              </a:spcBef>
              <a:spcAft>
                <a:spcPts val="600"/>
              </a:spcAft>
            </a:pPr>
            <a:endParaRPr lang="en-US" sz="4000" b="1" i="0" u="none" strike="noStrike" kern="1200" dirty="0">
              <a:solidFill>
                <a:srgbClr val="FFD610"/>
              </a:solidFill>
              <a:effectLst/>
              <a:latin typeface="+mj-lt"/>
              <a:ea typeface="+mj-ea"/>
              <a:cs typeface="+mj-cs"/>
            </a:endParaRPr>
          </a:p>
          <a:p>
            <a:pPr algn="ctr">
              <a:lnSpc>
                <a:spcPct val="90000"/>
              </a:lnSpc>
              <a:spcBef>
                <a:spcPct val="0"/>
              </a:spcBef>
              <a:spcAft>
                <a:spcPts val="600"/>
              </a:spcAft>
            </a:pPr>
            <a:endParaRPr lang="en-US" sz="4000" b="1" i="0" u="none" strike="noStrike" kern="1200" dirty="0">
              <a:solidFill>
                <a:srgbClr val="FFD610"/>
              </a:solidFill>
              <a:effectLst/>
              <a:latin typeface="+mj-lt"/>
              <a:ea typeface="+mj-ea"/>
              <a:cs typeface="+mj-cs"/>
            </a:endParaRPr>
          </a:p>
          <a:p>
            <a:pPr algn="ctr">
              <a:lnSpc>
                <a:spcPct val="90000"/>
              </a:lnSpc>
              <a:spcBef>
                <a:spcPct val="0"/>
              </a:spcBef>
              <a:spcAft>
                <a:spcPts val="600"/>
              </a:spcAft>
            </a:pPr>
            <a:r>
              <a:rPr lang="en-US" sz="4000" b="1" dirty="0">
                <a:solidFill>
                  <a:srgbClr val="FFD610"/>
                </a:solidFill>
                <a:latin typeface="+mj-lt"/>
                <a:ea typeface="+mj-ea"/>
                <a:cs typeface="+mj-cs"/>
              </a:rPr>
              <a:t>Co</a:t>
            </a:r>
            <a:r>
              <a:rPr lang="en-US" sz="4000" b="1" i="0" u="none" strike="noStrike" kern="1200" dirty="0">
                <a:solidFill>
                  <a:srgbClr val="FFD610"/>
                </a:solidFill>
                <a:effectLst/>
                <a:latin typeface="+mj-lt"/>
                <a:ea typeface="+mj-ea"/>
                <a:cs typeface="+mj-cs"/>
              </a:rPr>
              <a:t>ngratulations and welcome to your new </a:t>
            </a:r>
          </a:p>
          <a:p>
            <a:pPr algn="ctr">
              <a:lnSpc>
                <a:spcPct val="90000"/>
              </a:lnSpc>
              <a:spcBef>
                <a:spcPct val="0"/>
              </a:spcBef>
              <a:spcAft>
                <a:spcPts val="600"/>
              </a:spcAft>
            </a:pPr>
            <a:r>
              <a:rPr lang="en-US" sz="4000" b="1" i="0" u="none" strike="noStrike" kern="1200" dirty="0">
                <a:solidFill>
                  <a:srgbClr val="FFD610"/>
                </a:solidFill>
                <a:effectLst/>
                <a:latin typeface="+mj-lt"/>
                <a:ea typeface="+mj-ea"/>
                <a:cs typeface="+mj-cs"/>
              </a:rPr>
              <a:t>UNION </a:t>
            </a:r>
            <a:r>
              <a:rPr lang="en-US" sz="4000" b="1" kern="1200" dirty="0">
                <a:solidFill>
                  <a:srgbClr val="FFD610"/>
                </a:solidFill>
                <a:latin typeface="+mj-lt"/>
                <a:ea typeface="+mj-ea"/>
                <a:cs typeface="+mj-cs"/>
              </a:rPr>
              <a:t>represented position at OSU</a:t>
            </a:r>
            <a:r>
              <a:rPr lang="en-US" sz="4000" b="1" dirty="0">
                <a:solidFill>
                  <a:srgbClr val="FFD610"/>
                </a:solidFill>
                <a:latin typeface="+mj-lt"/>
                <a:ea typeface="+mj-ea"/>
                <a:cs typeface="+mj-cs"/>
              </a:rPr>
              <a:t>!</a:t>
            </a:r>
            <a:endParaRPr lang="en-US" sz="4000" b="1" i="0" u="none" strike="noStrike" dirty="0">
              <a:solidFill>
                <a:srgbClr val="FFD610"/>
              </a:solidFill>
              <a:effectLst/>
              <a:latin typeface="Calibri" panose="020F0502020204030204" pitchFamily="34" charset="0"/>
              <a:ea typeface="Calibri"/>
              <a:cs typeface="Calibri"/>
            </a:endParaRPr>
          </a:p>
          <a:p>
            <a:endParaRPr lang="en-US" sz="2800" b="1" dirty="0">
              <a:solidFill>
                <a:srgbClr val="FFD610"/>
              </a:solidFill>
              <a:latin typeface="Calibri"/>
              <a:ea typeface="Calibri"/>
              <a:cs typeface="Calibri"/>
            </a:endParaRPr>
          </a:p>
          <a:p>
            <a:endParaRPr lang="en-US" sz="2800" b="1" dirty="0">
              <a:solidFill>
                <a:srgbClr val="FFD610"/>
              </a:solidFill>
              <a:latin typeface="Calibri"/>
              <a:ea typeface="Calibri"/>
              <a:cs typeface="Calibri"/>
            </a:endParaRPr>
          </a:p>
          <a:p>
            <a:r>
              <a:rPr lang="en-US" sz="2800" b="1" dirty="0">
                <a:solidFill>
                  <a:srgbClr val="FFD610"/>
                </a:solidFill>
                <a:latin typeface="Calibri"/>
                <a:ea typeface="Calibri"/>
                <a:cs typeface="Calibri"/>
              </a:rPr>
              <a:t>Russ Born 083 President</a:t>
            </a:r>
          </a:p>
          <a:p>
            <a:r>
              <a:rPr lang="en-US" sz="2800" b="1" dirty="0">
                <a:solidFill>
                  <a:srgbClr val="FFD610"/>
                </a:solidFill>
                <a:latin typeface="Calibri"/>
                <a:ea typeface="Calibri"/>
                <a:cs typeface="Calibri"/>
                <a:hlinkClick r:id="rId3">
                  <a:extLst>
                    <a:ext uri="{A12FA001-AC4F-418D-AE19-62706E023703}">
                      <ahyp:hlinkClr xmlns:ahyp="http://schemas.microsoft.com/office/drawing/2018/hyperlinkcolor" val="tx"/>
                    </a:ext>
                  </a:extLst>
                </a:hlinkClick>
              </a:rPr>
              <a:t>Russ.Born@seiu503.org</a:t>
            </a:r>
            <a:endParaRPr lang="en-US" sz="2800" b="1" dirty="0">
              <a:solidFill>
                <a:srgbClr val="FFD610"/>
              </a:solidFill>
              <a:latin typeface="Calibri"/>
              <a:ea typeface="Calibri"/>
              <a:cs typeface="Calibri"/>
            </a:endParaRPr>
          </a:p>
          <a:p>
            <a:pPr fontAlgn="base"/>
            <a:endParaRPr lang="en-US" sz="2800" b="1" dirty="0">
              <a:solidFill>
                <a:srgbClr val="FFD610"/>
              </a:solidFill>
              <a:latin typeface="Calibri"/>
              <a:ea typeface="Calibri"/>
              <a:cs typeface="Calibri"/>
            </a:endParaRPr>
          </a:p>
          <a:p>
            <a:pPr fontAlgn="base"/>
            <a:endParaRPr lang="en-US" sz="2800" b="1" dirty="0">
              <a:solidFill>
                <a:srgbClr val="FFD610"/>
              </a:solidFill>
              <a:latin typeface="Calibri"/>
              <a:ea typeface="Calibri"/>
              <a:cs typeface="Calibri"/>
            </a:endParaRPr>
          </a:p>
          <a:p>
            <a:r>
              <a:rPr lang="en-US" sz="2800" b="1" dirty="0">
                <a:solidFill>
                  <a:srgbClr val="FFD610"/>
                </a:solidFill>
                <a:latin typeface="Calibri"/>
                <a:ea typeface="Calibri"/>
                <a:cs typeface="Calibri"/>
              </a:rPr>
              <a:t>Gino Ballardo</a:t>
            </a:r>
            <a:r>
              <a:rPr lang="en-US" sz="2800" dirty="0">
                <a:solidFill>
                  <a:srgbClr val="FFD610"/>
                </a:solidFill>
                <a:latin typeface="Calibri"/>
                <a:ea typeface="Calibri"/>
                <a:cs typeface="Calibri"/>
              </a:rPr>
              <a:t>​</a:t>
            </a:r>
            <a:endParaRPr lang="en-US" sz="2800" dirty="0"/>
          </a:p>
          <a:p>
            <a:pPr fontAlgn="base"/>
            <a:r>
              <a:rPr lang="en-US" sz="2800" b="1" dirty="0" err="1">
                <a:solidFill>
                  <a:srgbClr val="FFD610"/>
                </a:solidFill>
                <a:latin typeface="Calibri"/>
                <a:ea typeface="Calibri"/>
                <a:cs typeface="Calibri"/>
              </a:rPr>
              <a:t>Sublocal</a:t>
            </a:r>
            <a:r>
              <a:rPr lang="en-US" sz="2800" b="1" dirty="0">
                <a:solidFill>
                  <a:srgbClr val="FFD610"/>
                </a:solidFill>
                <a:latin typeface="Calibri"/>
                <a:ea typeface="Calibri"/>
                <a:cs typeface="Calibri"/>
              </a:rPr>
              <a:t> 083 Membership Coordinator </a:t>
            </a:r>
          </a:p>
          <a:p>
            <a:r>
              <a:rPr lang="en-US" sz="2800" b="1" dirty="0">
                <a:solidFill>
                  <a:srgbClr val="FFD610"/>
                </a:solidFill>
                <a:latin typeface="Calibri"/>
                <a:ea typeface="Calibri"/>
                <a:cs typeface="Calibri"/>
                <a:hlinkClick r:id="rId4">
                  <a:extLst>
                    <a:ext uri="{A12FA001-AC4F-418D-AE19-62706E023703}">
                      <ahyp:hlinkClr xmlns:ahyp="http://schemas.microsoft.com/office/drawing/2018/hyperlinkcolor" val="tx"/>
                    </a:ext>
                  </a:extLst>
                </a:hlinkClick>
              </a:rPr>
              <a:t>Gino.ballardo@seiu503.org</a:t>
            </a:r>
            <a:endParaRPr lang="en-US" sz="2800" b="1" dirty="0">
              <a:solidFill>
                <a:srgbClr val="FFD610"/>
              </a:solidFill>
              <a:latin typeface="Calibri" panose="020F0502020204030204" pitchFamily="34" charset="0"/>
              <a:ea typeface="Calibri"/>
              <a:cs typeface="Calibri"/>
              <a:hlinkClick r:id="rId4">
                <a:extLst>
                  <a:ext uri="{A12FA001-AC4F-418D-AE19-62706E023703}">
                    <ahyp:hlinkClr xmlns:ahyp="http://schemas.microsoft.com/office/drawing/2018/hyperlinkcolor" val="tx"/>
                  </a:ext>
                </a:extLst>
              </a:hlinkClick>
            </a:endParaRPr>
          </a:p>
          <a:p>
            <a:pPr fontAlgn="base"/>
            <a:endParaRPr lang="en-US" sz="2800" b="1" dirty="0">
              <a:solidFill>
                <a:srgbClr val="FFD610"/>
              </a:solidFill>
              <a:latin typeface="Calibri"/>
              <a:ea typeface="Calibri"/>
              <a:cs typeface="Calibri"/>
            </a:endParaRPr>
          </a:p>
          <a:p>
            <a:pPr fontAlgn="base"/>
            <a:endParaRPr lang="en-US" sz="2800" b="1" dirty="0">
              <a:solidFill>
                <a:srgbClr val="FFD610"/>
              </a:solidFill>
              <a:latin typeface="Calibri"/>
              <a:ea typeface="Calibri"/>
              <a:cs typeface="Calibri"/>
            </a:endParaRPr>
          </a:p>
          <a:p>
            <a:pPr fontAlgn="base"/>
            <a:r>
              <a:rPr lang="en-US" sz="2800" b="1" dirty="0">
                <a:solidFill>
                  <a:srgbClr val="FFD610"/>
                </a:solidFill>
                <a:latin typeface="Calibri"/>
                <a:ea typeface="Calibri"/>
                <a:cs typeface="Calibri"/>
              </a:rPr>
              <a:t>Jax Johnson 083 Communications Chair</a:t>
            </a:r>
          </a:p>
          <a:p>
            <a:pPr fontAlgn="base"/>
            <a:r>
              <a:rPr lang="en-US" sz="2800" b="1" dirty="0">
                <a:solidFill>
                  <a:srgbClr val="FFD610"/>
                </a:solidFill>
                <a:latin typeface="Calibri"/>
                <a:ea typeface="Calibri"/>
                <a:cs typeface="Calibri"/>
                <a:hlinkClick r:id="rId5">
                  <a:extLst>
                    <a:ext uri="{A12FA001-AC4F-418D-AE19-62706E023703}">
                      <ahyp:hlinkClr xmlns:ahyp="http://schemas.microsoft.com/office/drawing/2018/hyperlinkcolor" val="tx"/>
                    </a:ext>
                  </a:extLst>
                </a:hlinkClick>
              </a:rPr>
              <a:t>johnsonj@seiu503.org</a:t>
            </a:r>
            <a:endParaRPr lang="en-US" sz="2800" b="1" dirty="0">
              <a:solidFill>
                <a:srgbClr val="FFD610"/>
              </a:solidFill>
              <a:latin typeface="Calibri"/>
              <a:ea typeface="Calibri"/>
              <a:cs typeface="Calibri"/>
            </a:endParaRPr>
          </a:p>
          <a:p>
            <a:pPr fontAlgn="base"/>
            <a:endParaRPr lang="en-US" sz="2800" b="1" dirty="0">
              <a:solidFill>
                <a:srgbClr val="FFD610"/>
              </a:solidFill>
              <a:latin typeface="Calibri"/>
              <a:ea typeface="Calibri"/>
              <a:cs typeface="Calibri"/>
            </a:endParaRPr>
          </a:p>
          <a:p>
            <a:pPr fontAlgn="base"/>
            <a:endParaRPr lang="en-US" sz="2800" b="1" dirty="0">
              <a:solidFill>
                <a:srgbClr val="FFD610"/>
              </a:solidFill>
              <a:latin typeface="Calibri"/>
              <a:ea typeface="Calibri"/>
              <a:cs typeface="Calibri"/>
            </a:endParaRPr>
          </a:p>
          <a:p>
            <a:pPr fontAlgn="base"/>
            <a:r>
              <a:rPr lang="en-US" sz="2800" b="1" dirty="0">
                <a:solidFill>
                  <a:srgbClr val="FFD610"/>
                </a:solidFill>
                <a:latin typeface="Calibri"/>
                <a:ea typeface="Calibri"/>
                <a:cs typeface="Calibri"/>
              </a:rPr>
              <a:t>Local website: </a:t>
            </a:r>
            <a:r>
              <a:rPr lang="en-US" sz="2800" b="1" dirty="0">
                <a:solidFill>
                  <a:srgbClr val="FFD610"/>
                </a:solidFill>
                <a:latin typeface="Calibri"/>
                <a:ea typeface="Calibri"/>
                <a:cs typeface="Calibri"/>
                <a:hlinkClick r:id="rId6">
                  <a:extLst>
                    <a:ext uri="{A12FA001-AC4F-418D-AE19-62706E023703}">
                      <ahyp:hlinkClr xmlns:ahyp="http://schemas.microsoft.com/office/drawing/2018/hyperlinkcolor" val="tx"/>
                    </a:ext>
                  </a:extLst>
                </a:hlinkClick>
              </a:rPr>
              <a:t>www.local083.org</a:t>
            </a:r>
            <a:endParaRPr lang="en-US" sz="2800" b="1" dirty="0">
              <a:solidFill>
                <a:srgbClr val="FFD610"/>
              </a:solidFill>
              <a:latin typeface="Calibri"/>
              <a:ea typeface="Calibri"/>
              <a:cs typeface="Calibri"/>
            </a:endParaRPr>
          </a:p>
          <a:p>
            <a:pPr fontAlgn="base"/>
            <a:endParaRPr lang="en-US" sz="2800" b="1" dirty="0">
              <a:solidFill>
                <a:srgbClr val="FFD610"/>
              </a:solidFill>
              <a:latin typeface="Calibri"/>
              <a:ea typeface="Calibri"/>
              <a:cs typeface="Calibri"/>
            </a:endParaRPr>
          </a:p>
          <a:p>
            <a:pPr fontAlgn="base"/>
            <a:endParaRPr lang="en-US" sz="2800" b="1" dirty="0">
              <a:solidFill>
                <a:srgbClr val="FFD610"/>
              </a:solidFill>
              <a:latin typeface="Calibri" panose="020F0502020204030204" pitchFamily="34" charset="0"/>
              <a:ea typeface="Calibri" panose="020F0502020204030204" pitchFamily="34" charset="0"/>
              <a:cs typeface="Calibri" panose="020F0502020204030204" pitchFamily="34" charset="0"/>
            </a:endParaRPr>
          </a:p>
          <a:p>
            <a:endParaRPr lang="en-US" sz="2400" b="1" dirty="0">
              <a:solidFill>
                <a:srgbClr val="FADB5C"/>
              </a:solidFill>
              <a:latin typeface="Nunito"/>
            </a:endParaRPr>
          </a:p>
        </p:txBody>
      </p:sp>
      <p:pic>
        <p:nvPicPr>
          <p:cNvPr id="1028" name="Picture 4">
            <a:extLst>
              <a:ext uri="{FF2B5EF4-FFF2-40B4-BE49-F238E27FC236}">
                <a16:creationId xmlns:a16="http://schemas.microsoft.com/office/drawing/2014/main" id="{99586008-534D-3D7A-41B4-9E66103DE6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4896" y="155448"/>
            <a:ext cx="2500136" cy="225856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087C463B-C015-D8A4-C880-431017260424}"/>
              </a:ext>
            </a:extLst>
          </p:cNvPr>
          <p:cNvSpPr txBox="1"/>
          <p:nvPr/>
        </p:nvSpPr>
        <p:spPr>
          <a:xfrm flipH="1">
            <a:off x="8278586" y="4571999"/>
            <a:ext cx="3804557" cy="1938992"/>
          </a:xfrm>
          <a:prstGeom prst="rect">
            <a:avLst/>
          </a:prstGeom>
          <a:noFill/>
        </p:spPr>
        <p:txBody>
          <a:bodyPr wrap="square" lIns="91440" tIns="45720" rIns="91440" bIns="45720" anchor="t">
            <a:spAutoFit/>
          </a:bodyPr>
          <a:lstStyle/>
          <a:p>
            <a:pPr fontAlgn="base"/>
            <a:endParaRPr lang="en-US" sz="2400" b="1" dirty="0">
              <a:solidFill>
                <a:srgbClr val="FADB5C"/>
              </a:solidFill>
              <a:latin typeface="Calibri"/>
              <a:ea typeface="Calibri"/>
              <a:cs typeface="Calibri"/>
            </a:endParaRPr>
          </a:p>
          <a:p>
            <a:endParaRPr lang="en-US" sz="2400" b="1" i="0" u="none" strike="noStrike" dirty="0">
              <a:solidFill>
                <a:srgbClr val="FADB5C"/>
              </a:solidFill>
              <a:effectLst/>
              <a:latin typeface="Calibri"/>
              <a:ea typeface="Calibri"/>
              <a:cs typeface="Calibri"/>
            </a:endParaRPr>
          </a:p>
          <a:p>
            <a:r>
              <a:rPr lang="en-US" sz="2400" b="1" i="0" u="none" strike="noStrike" dirty="0">
                <a:solidFill>
                  <a:srgbClr val="FFD610"/>
                </a:solidFill>
                <a:effectLst/>
                <a:latin typeface="Calibri"/>
                <a:ea typeface="Calibri"/>
                <a:cs typeface="Calibri"/>
              </a:rPr>
              <a:t>Stephanie Prentiss</a:t>
            </a:r>
            <a:r>
              <a:rPr lang="en-US" sz="2400" b="0" i="0" dirty="0">
                <a:solidFill>
                  <a:srgbClr val="FFD610"/>
                </a:solidFill>
                <a:effectLst/>
                <a:latin typeface="Calibri"/>
                <a:ea typeface="Calibri"/>
                <a:cs typeface="Calibri"/>
              </a:rPr>
              <a:t>​</a:t>
            </a:r>
          </a:p>
          <a:p>
            <a:pPr fontAlgn="base"/>
            <a:r>
              <a:rPr lang="en-US" sz="2400" b="1" dirty="0">
                <a:solidFill>
                  <a:srgbClr val="FFD610"/>
                </a:solidFill>
                <a:latin typeface="Calibri"/>
                <a:ea typeface="Calibri"/>
                <a:cs typeface="Calibri"/>
              </a:rPr>
              <a:t>Local503 Union </a:t>
            </a:r>
            <a:r>
              <a:rPr lang="en-US" sz="2400" b="1" i="0" u="none" strike="noStrike" dirty="0">
                <a:solidFill>
                  <a:srgbClr val="FFD610"/>
                </a:solidFill>
                <a:effectLst/>
                <a:latin typeface="Calibri"/>
                <a:ea typeface="Calibri"/>
                <a:cs typeface="Calibri"/>
              </a:rPr>
              <a:t>Organizer</a:t>
            </a:r>
            <a:r>
              <a:rPr lang="en-US" sz="2400" b="0" i="0" dirty="0">
                <a:solidFill>
                  <a:srgbClr val="FFD610"/>
                </a:solidFill>
                <a:effectLst/>
                <a:latin typeface="Calibri"/>
                <a:ea typeface="Calibri"/>
                <a:cs typeface="Calibri"/>
              </a:rPr>
              <a:t>​</a:t>
            </a:r>
          </a:p>
          <a:p>
            <a:pPr rtl="0" fontAlgn="base"/>
            <a:r>
              <a:rPr lang="en-US" sz="2400" b="1" i="0" u="none" strike="noStrike" dirty="0">
                <a:solidFill>
                  <a:srgbClr val="FFD610"/>
                </a:solidFill>
                <a:effectLst/>
                <a:latin typeface="Calibri"/>
                <a:ea typeface="Calibri"/>
                <a:cs typeface="Calibri"/>
              </a:rPr>
              <a:t>Prentisss@seiu503.org</a:t>
            </a:r>
            <a:endParaRPr lang="en-US" sz="2400" b="0" i="0" dirty="0">
              <a:solidFill>
                <a:srgbClr val="FFD610"/>
              </a:solidFill>
              <a:effectLst/>
              <a:latin typeface="Calibri"/>
              <a:ea typeface="Calibri"/>
              <a:cs typeface="Calibri"/>
            </a:endParaRPr>
          </a:p>
        </p:txBody>
      </p:sp>
      <p:pic>
        <p:nvPicPr>
          <p:cNvPr id="4" name="Picture 3" descr="A yellow and purple logo with people silhouettes&#10;&#10;Description automatically generated">
            <a:extLst>
              <a:ext uri="{FF2B5EF4-FFF2-40B4-BE49-F238E27FC236}">
                <a16:creationId xmlns:a16="http://schemas.microsoft.com/office/drawing/2014/main" id="{08A66205-9651-4DAB-7588-95ABF88F05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54896" y="2496314"/>
            <a:ext cx="2566817" cy="2258568"/>
          </a:xfrm>
          <a:prstGeom prst="rect">
            <a:avLst/>
          </a:prstGeom>
        </p:spPr>
      </p:pic>
    </p:spTree>
    <p:extLst>
      <p:ext uri="{BB962C8B-B14F-4D97-AF65-F5344CB8AC3E}">
        <p14:creationId xmlns:p14="http://schemas.microsoft.com/office/powerpoint/2010/main" val="3442940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4172F3-106E-2598-2EFE-67AF08937CCA}"/>
              </a:ext>
            </a:extLst>
          </p:cNvPr>
          <p:cNvSpPr txBox="1"/>
          <p:nvPr/>
        </p:nvSpPr>
        <p:spPr>
          <a:xfrm>
            <a:off x="1214141" y="221239"/>
            <a:ext cx="876731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solidFill>
                  <a:srgbClr val="FFC000"/>
                </a:solidFill>
                <a:latin typeface="Arial"/>
                <a:cs typeface="Arial"/>
              </a:rPr>
              <a:t>Why Do I Need A Union?</a:t>
            </a:r>
            <a:endParaRPr lang="en-US" sz="4000"/>
          </a:p>
        </p:txBody>
      </p:sp>
      <p:sp>
        <p:nvSpPr>
          <p:cNvPr id="3" name="TextBox 2">
            <a:extLst>
              <a:ext uri="{FF2B5EF4-FFF2-40B4-BE49-F238E27FC236}">
                <a16:creationId xmlns:a16="http://schemas.microsoft.com/office/drawing/2014/main" id="{E004B343-9FD2-D776-EDF4-292E81ECAF89}"/>
              </a:ext>
            </a:extLst>
          </p:cNvPr>
          <p:cNvSpPr txBox="1"/>
          <p:nvPr/>
        </p:nvSpPr>
        <p:spPr>
          <a:xfrm>
            <a:off x="1654949" y="1360611"/>
            <a:ext cx="4517252"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solidFill>
                  <a:srgbClr val="FFD610"/>
                </a:solidFill>
              </a:rPr>
              <a:t>Healthcare</a:t>
            </a:r>
          </a:p>
          <a:p>
            <a:endParaRPr lang="en-US" sz="2400" b="1" dirty="0">
              <a:solidFill>
                <a:srgbClr val="FFD610"/>
              </a:solidFill>
            </a:endParaRPr>
          </a:p>
          <a:p>
            <a:pPr marL="285750" indent="-285750">
              <a:buFont typeface="Arial"/>
              <a:buChar char="•"/>
            </a:pPr>
            <a:r>
              <a:rPr lang="en-US" sz="2400" b="1" dirty="0">
                <a:solidFill>
                  <a:srgbClr val="FFD610"/>
                </a:solidFill>
              </a:rPr>
              <a:t>Regular pay increases</a:t>
            </a:r>
          </a:p>
          <a:p>
            <a:endParaRPr lang="en-US" sz="2400" b="1" dirty="0">
              <a:solidFill>
                <a:srgbClr val="FFD610"/>
              </a:solidFill>
            </a:endParaRPr>
          </a:p>
          <a:p>
            <a:pPr marL="285750" indent="-285750">
              <a:buFont typeface="Arial"/>
              <a:buChar char="•"/>
            </a:pPr>
            <a:r>
              <a:rPr lang="en-US" sz="2400" b="1" dirty="0">
                <a:solidFill>
                  <a:srgbClr val="FFD610"/>
                </a:solidFill>
              </a:rPr>
              <a:t>Job security</a:t>
            </a:r>
          </a:p>
          <a:p>
            <a:endParaRPr lang="en-US" b="1" dirty="0">
              <a:solidFill>
                <a:srgbClr val="FFD610"/>
              </a:solidFill>
            </a:endParaRPr>
          </a:p>
          <a:p>
            <a:pPr marL="285750" indent="-285750">
              <a:buFont typeface="Arial"/>
              <a:buChar char="•"/>
            </a:pPr>
            <a:r>
              <a:rPr lang="en-US" sz="2400" b="1" dirty="0">
                <a:solidFill>
                  <a:srgbClr val="FFD610"/>
                </a:solidFill>
              </a:rPr>
              <a:t>Protecting your job</a:t>
            </a:r>
          </a:p>
          <a:p>
            <a:endParaRPr lang="en-US" sz="2400" b="1" dirty="0">
              <a:solidFill>
                <a:srgbClr val="FFD610"/>
              </a:solidFill>
            </a:endParaRPr>
          </a:p>
          <a:p>
            <a:pPr marL="285750" indent="-285750">
              <a:buFont typeface="Arial"/>
              <a:buChar char="•"/>
            </a:pPr>
            <a:r>
              <a:rPr lang="en-US" sz="2400" b="1" dirty="0">
                <a:solidFill>
                  <a:srgbClr val="FFD610"/>
                </a:solidFill>
              </a:rPr>
              <a:t>Budget advocacy</a:t>
            </a:r>
          </a:p>
          <a:p>
            <a:endParaRPr lang="en-US" sz="2400" b="1" dirty="0">
              <a:solidFill>
                <a:srgbClr val="FFD610"/>
              </a:solidFill>
            </a:endParaRPr>
          </a:p>
          <a:p>
            <a:pPr marL="342900" indent="-342900">
              <a:buFont typeface="Arial" panose="020B0604020202020204" pitchFamily="34" charset="0"/>
              <a:buChar char="•"/>
            </a:pPr>
            <a:r>
              <a:rPr lang="en-US" sz="2400" b="1" dirty="0">
                <a:solidFill>
                  <a:srgbClr val="FFD610"/>
                </a:solidFill>
              </a:rPr>
              <a:t>Winning on important issues</a:t>
            </a:r>
          </a:p>
          <a:p>
            <a:endParaRPr lang="en-US" sz="2400" b="1" dirty="0">
              <a:solidFill>
                <a:srgbClr val="FFD610"/>
              </a:solidFill>
            </a:endParaRPr>
          </a:p>
          <a:p>
            <a:pPr marL="342900" indent="-342900">
              <a:buFont typeface="Arial"/>
              <a:buChar char="•"/>
            </a:pPr>
            <a:r>
              <a:rPr lang="en-US" sz="2400" b="1" dirty="0">
                <a:solidFill>
                  <a:srgbClr val="FFD610"/>
                </a:solidFill>
              </a:rPr>
              <a:t>Control over your job</a:t>
            </a:r>
          </a:p>
        </p:txBody>
      </p:sp>
      <p:pic>
        <p:nvPicPr>
          <p:cNvPr id="5" name="Picture 4" descr="A cartoon hand with a finger pointing at the corner&#10;&#10;AI-generated content may be incorrect.">
            <a:extLst>
              <a:ext uri="{FF2B5EF4-FFF2-40B4-BE49-F238E27FC236}">
                <a16:creationId xmlns:a16="http://schemas.microsoft.com/office/drawing/2014/main" id="{65A455E8-25AE-338C-C902-FD4B1F4B389B}"/>
              </a:ext>
            </a:extLst>
          </p:cNvPr>
          <p:cNvPicPr>
            <a:picLocks noChangeAspect="1"/>
          </p:cNvPicPr>
          <p:nvPr/>
        </p:nvPicPr>
        <p:blipFill>
          <a:blip r:embed="rId3"/>
          <a:stretch>
            <a:fillRect/>
          </a:stretch>
        </p:blipFill>
        <p:spPr>
          <a:xfrm>
            <a:off x="7709229" y="1079830"/>
            <a:ext cx="3990975" cy="4295775"/>
          </a:xfrm>
          <a:prstGeom prst="rect">
            <a:avLst/>
          </a:prstGeom>
        </p:spPr>
      </p:pic>
    </p:spTree>
    <p:extLst>
      <p:ext uri="{BB962C8B-B14F-4D97-AF65-F5344CB8AC3E}">
        <p14:creationId xmlns:p14="http://schemas.microsoft.com/office/powerpoint/2010/main" val="3463383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BD772B-0B2D-DD99-AF8C-D4EFB81C5B78}"/>
              </a:ext>
            </a:extLst>
          </p:cNvPr>
          <p:cNvSpPr txBox="1"/>
          <p:nvPr/>
        </p:nvSpPr>
        <p:spPr>
          <a:xfrm>
            <a:off x="1090199" y="548381"/>
            <a:ext cx="960119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a:solidFill>
                  <a:srgbClr val="FFC000"/>
                </a:solidFill>
                <a:latin typeface="Roboto"/>
                <a:ea typeface="Roboto"/>
                <a:cs typeface="Roboto"/>
              </a:rPr>
              <a:t>Become a </a:t>
            </a:r>
            <a:r>
              <a:rPr lang="en-US" sz="6000" b="1" u="sng">
                <a:solidFill>
                  <a:srgbClr val="FFC000"/>
                </a:solidFill>
                <a:latin typeface="Roboto"/>
                <a:ea typeface="Roboto"/>
                <a:cs typeface="Roboto"/>
              </a:rPr>
              <a:t>Member</a:t>
            </a:r>
            <a:r>
              <a:rPr lang="en-US" sz="6000" b="1">
                <a:solidFill>
                  <a:srgbClr val="FFC000"/>
                </a:solidFill>
                <a:latin typeface="Roboto"/>
                <a:ea typeface="Roboto"/>
                <a:cs typeface="Roboto"/>
              </a:rPr>
              <a:t>!</a:t>
            </a:r>
            <a:endParaRPr lang="en-US" sz="6000"/>
          </a:p>
        </p:txBody>
      </p:sp>
      <p:sp>
        <p:nvSpPr>
          <p:cNvPr id="3" name="TextBox 2">
            <a:extLst>
              <a:ext uri="{FF2B5EF4-FFF2-40B4-BE49-F238E27FC236}">
                <a16:creationId xmlns:a16="http://schemas.microsoft.com/office/drawing/2014/main" id="{677DE7B1-1F6D-FC3E-4E02-8D73935D8041}"/>
              </a:ext>
            </a:extLst>
          </p:cNvPr>
          <p:cNvSpPr txBox="1"/>
          <p:nvPr/>
        </p:nvSpPr>
        <p:spPr>
          <a:xfrm>
            <a:off x="121704" y="1712486"/>
            <a:ext cx="6596331"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800" dirty="0">
                <a:solidFill>
                  <a:srgbClr val="FFD610"/>
                </a:solidFill>
                <a:latin typeface="Roboto"/>
                <a:ea typeface="Roboto"/>
                <a:cs typeface="Roboto"/>
              </a:rPr>
              <a:t>More than a personal choice by joining today being a member you have power and a voice to increase your bargaining power for better wages, benefits, and other work conditions</a:t>
            </a:r>
            <a:endParaRPr lang="en-US" sz="2800" dirty="0">
              <a:solidFill>
                <a:srgbClr val="000000"/>
              </a:solidFill>
              <a:latin typeface="Roboto"/>
              <a:ea typeface="Roboto"/>
              <a:cs typeface="Roboto"/>
            </a:endParaRPr>
          </a:p>
          <a:p>
            <a:pPr marL="457200" indent="-457200">
              <a:lnSpc>
                <a:spcPct val="150000"/>
              </a:lnSpc>
              <a:buFont typeface="Arial"/>
              <a:buChar char="•"/>
            </a:pPr>
            <a:endParaRPr lang="en-US" sz="2800" dirty="0">
              <a:solidFill>
                <a:srgbClr val="FFD610"/>
              </a:solidFill>
              <a:latin typeface="Roboto"/>
              <a:ea typeface="Roboto"/>
              <a:cs typeface="Roboto"/>
            </a:endParaRPr>
          </a:p>
          <a:p>
            <a:pPr>
              <a:lnSpc>
                <a:spcPct val="150000"/>
              </a:lnSpc>
            </a:pPr>
            <a:endParaRPr lang="en-US" sz="2800" dirty="0">
              <a:solidFill>
                <a:srgbClr val="FFD610"/>
              </a:solidFill>
              <a:latin typeface="Roboto"/>
              <a:ea typeface="Roboto"/>
              <a:cs typeface="Roboto"/>
            </a:endParaRPr>
          </a:p>
          <a:p>
            <a:pPr algn="l"/>
            <a:endParaRPr lang="en-US"/>
          </a:p>
        </p:txBody>
      </p:sp>
      <p:pic>
        <p:nvPicPr>
          <p:cNvPr id="5" name="Picture 4" descr="A person holding a sign&#10;&#10;AI-generated content may be incorrect.">
            <a:extLst>
              <a:ext uri="{FF2B5EF4-FFF2-40B4-BE49-F238E27FC236}">
                <a16:creationId xmlns:a16="http://schemas.microsoft.com/office/drawing/2014/main" id="{B6CF279D-F2AD-6CFE-CA12-15F34EF61AA3}"/>
              </a:ext>
            </a:extLst>
          </p:cNvPr>
          <p:cNvPicPr>
            <a:picLocks noChangeAspect="1"/>
          </p:cNvPicPr>
          <p:nvPr/>
        </p:nvPicPr>
        <p:blipFill>
          <a:blip r:embed="rId3"/>
          <a:stretch>
            <a:fillRect/>
          </a:stretch>
        </p:blipFill>
        <p:spPr>
          <a:xfrm>
            <a:off x="7339508" y="1845065"/>
            <a:ext cx="4595321" cy="4457373"/>
          </a:xfrm>
          <a:prstGeom prst="rect">
            <a:avLst/>
          </a:prstGeom>
        </p:spPr>
      </p:pic>
    </p:spTree>
    <p:extLst>
      <p:ext uri="{BB962C8B-B14F-4D97-AF65-F5344CB8AC3E}">
        <p14:creationId xmlns:p14="http://schemas.microsoft.com/office/powerpoint/2010/main" val="2663107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610"/>
        </a:solidFill>
        <a:effectLst/>
      </p:bgPr>
    </p:bg>
    <p:spTree>
      <p:nvGrpSpPr>
        <p:cNvPr id="1" name="Shape 360"/>
        <p:cNvGrpSpPr/>
        <p:nvPr/>
      </p:nvGrpSpPr>
      <p:grpSpPr>
        <a:xfrm>
          <a:off x="0" y="0"/>
          <a:ext cx="0" cy="0"/>
          <a:chOff x="0" y="0"/>
          <a:chExt cx="0" cy="0"/>
        </a:xfrm>
      </p:grpSpPr>
      <p:pic>
        <p:nvPicPr>
          <p:cNvPr id="361" name="Google Shape;361;p25"/>
          <p:cNvPicPr preferRelativeResize="0"/>
          <p:nvPr/>
        </p:nvPicPr>
        <p:blipFill>
          <a:blip r:embed="rId5">
            <a:alphaModFix/>
          </a:blip>
          <a:stretch>
            <a:fillRect/>
          </a:stretch>
        </p:blipFill>
        <p:spPr>
          <a:xfrm>
            <a:off x="405202" y="203200"/>
            <a:ext cx="11381596" cy="6451600"/>
          </a:xfrm>
          <a:prstGeom prst="rect">
            <a:avLst/>
          </a:prstGeom>
          <a:noFill/>
          <a:ln>
            <a:noFill/>
          </a:ln>
        </p:spPr>
      </p:pic>
      <p:pic>
        <p:nvPicPr>
          <p:cNvPr id="2" name="Membership Authorization">
            <a:hlinkClick r:id="" action="ppaction://media"/>
            <a:extLst>
              <a:ext uri="{FF2B5EF4-FFF2-40B4-BE49-F238E27FC236}">
                <a16:creationId xmlns:a16="http://schemas.microsoft.com/office/drawing/2014/main" id="{80D8F120-8F23-41A4-9AF1-7B208FDEDF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116604" y="5285450"/>
            <a:ext cx="973667" cy="97366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3064"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610"/>
        </a:solidFill>
        <a:effectLst/>
      </p:bgPr>
    </p:bg>
    <p:spTree>
      <p:nvGrpSpPr>
        <p:cNvPr id="1" name="Shape 366"/>
        <p:cNvGrpSpPr/>
        <p:nvPr/>
      </p:nvGrpSpPr>
      <p:grpSpPr>
        <a:xfrm>
          <a:off x="0" y="0"/>
          <a:ext cx="0" cy="0"/>
          <a:chOff x="0" y="0"/>
          <a:chExt cx="0" cy="0"/>
        </a:xfrm>
      </p:grpSpPr>
      <p:pic>
        <p:nvPicPr>
          <p:cNvPr id="367" name="Google Shape;367;p26"/>
          <p:cNvPicPr preferRelativeResize="0"/>
          <p:nvPr/>
        </p:nvPicPr>
        <p:blipFill rotWithShape="1">
          <a:blip r:embed="rId5">
            <a:alphaModFix/>
          </a:blip>
          <a:srcRect b="535"/>
          <a:stretch/>
        </p:blipFill>
        <p:spPr>
          <a:xfrm>
            <a:off x="422529" y="220443"/>
            <a:ext cx="11174739" cy="6417113"/>
          </a:xfrm>
          <a:prstGeom prst="rect">
            <a:avLst/>
          </a:prstGeom>
          <a:noFill/>
          <a:ln>
            <a:noFill/>
          </a:ln>
        </p:spPr>
      </p:pic>
      <p:pic>
        <p:nvPicPr>
          <p:cNvPr id="2" name="Dues Deduction_Checkoff Authorization">
            <a:hlinkClick r:id="" action="ppaction://media"/>
            <a:extLst>
              <a:ext uri="{FF2B5EF4-FFF2-40B4-BE49-F238E27FC236}">
                <a16:creationId xmlns:a16="http://schemas.microsoft.com/office/drawing/2014/main" id="{91CD5B6E-3B68-42C2-928C-17BC07E19E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179698" y="5309387"/>
            <a:ext cx="877674" cy="87767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4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610"/>
        </a:solidFill>
        <a:effectLst/>
      </p:bgPr>
    </p:bg>
    <p:spTree>
      <p:nvGrpSpPr>
        <p:cNvPr id="1" name="Shape 372"/>
        <p:cNvGrpSpPr/>
        <p:nvPr/>
      </p:nvGrpSpPr>
      <p:grpSpPr>
        <a:xfrm>
          <a:off x="0" y="0"/>
          <a:ext cx="0" cy="0"/>
          <a:chOff x="0" y="0"/>
          <a:chExt cx="0" cy="0"/>
        </a:xfrm>
      </p:grpSpPr>
      <p:pic>
        <p:nvPicPr>
          <p:cNvPr id="373" name="Google Shape;373;p27"/>
          <p:cNvPicPr preferRelativeResize="0"/>
          <p:nvPr/>
        </p:nvPicPr>
        <p:blipFill rotWithShape="1">
          <a:blip r:embed="rId5">
            <a:alphaModFix/>
          </a:blip>
          <a:srcRect t="1189"/>
          <a:stretch/>
        </p:blipFill>
        <p:spPr>
          <a:xfrm>
            <a:off x="475319" y="241558"/>
            <a:ext cx="11073409" cy="6374884"/>
          </a:xfrm>
          <a:prstGeom prst="rect">
            <a:avLst/>
          </a:prstGeom>
          <a:noFill/>
          <a:ln>
            <a:noFill/>
          </a:ln>
        </p:spPr>
      </p:pic>
      <p:pic>
        <p:nvPicPr>
          <p:cNvPr id="2" name="Scholarship Fund">
            <a:hlinkClick r:id="" action="ppaction://media"/>
            <a:extLst>
              <a:ext uri="{FF2B5EF4-FFF2-40B4-BE49-F238E27FC236}">
                <a16:creationId xmlns:a16="http://schemas.microsoft.com/office/drawing/2014/main" id="{CF3E117F-FA22-4DD9-81A2-FBD536DF7F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967589" y="5217022"/>
            <a:ext cx="973667" cy="97366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2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1219B"/>
        </a:solidFill>
        <a:effectLst/>
      </p:bgPr>
    </p:bg>
    <p:spTree>
      <p:nvGrpSpPr>
        <p:cNvPr id="1" name=""/>
        <p:cNvGrpSpPr/>
        <p:nvPr/>
      </p:nvGrpSpPr>
      <p:grpSpPr>
        <a:xfrm>
          <a:off x="0" y="0"/>
          <a:ext cx="0" cy="0"/>
          <a:chOff x="0" y="0"/>
          <a:chExt cx="0" cy="0"/>
        </a:xfrm>
      </p:grpSpPr>
      <p:pic>
        <p:nvPicPr>
          <p:cNvPr id="8" name="Picture 7" descr="A group of women posing for a photo&#10;&#10;Description automatically generated">
            <a:extLst>
              <a:ext uri="{FF2B5EF4-FFF2-40B4-BE49-F238E27FC236}">
                <a16:creationId xmlns:a16="http://schemas.microsoft.com/office/drawing/2014/main" id="{710C6603-34E2-06D4-9C17-499DDD16423D}"/>
              </a:ext>
            </a:extLst>
          </p:cNvPr>
          <p:cNvPicPr>
            <a:picLocks noChangeAspect="1"/>
          </p:cNvPicPr>
          <p:nvPr/>
        </p:nvPicPr>
        <p:blipFill rotWithShape="1">
          <a:blip r:embed="rId3">
            <a:extLst>
              <a:ext uri="{28A0092B-C50C-407E-A947-70E740481C1C}">
                <a14:useLocalDpi xmlns:a14="http://schemas.microsoft.com/office/drawing/2010/main" val="0"/>
              </a:ext>
            </a:extLst>
          </a:blip>
          <a:srcRect l="11232" r="13394"/>
          <a:stretch/>
        </p:blipFill>
        <p:spPr>
          <a:xfrm>
            <a:off x="4438260" y="0"/>
            <a:ext cx="7753740" cy="6858000"/>
          </a:xfrm>
          <a:prstGeom prst="rect">
            <a:avLst/>
          </a:prstGeom>
        </p:spPr>
      </p:pic>
      <p:sp>
        <p:nvSpPr>
          <p:cNvPr id="6" name="Rectangle 5">
            <a:extLst>
              <a:ext uri="{FF2B5EF4-FFF2-40B4-BE49-F238E27FC236}">
                <a16:creationId xmlns:a16="http://schemas.microsoft.com/office/drawing/2014/main" id="{D2FC6D64-C46F-7B87-D4C8-F7F97A8BBD2E}"/>
              </a:ext>
            </a:extLst>
          </p:cNvPr>
          <p:cNvSpPr/>
          <p:nvPr/>
        </p:nvSpPr>
        <p:spPr>
          <a:xfrm>
            <a:off x="4377958" y="0"/>
            <a:ext cx="1087907" cy="6858000"/>
          </a:xfrm>
          <a:prstGeom prst="rect">
            <a:avLst/>
          </a:prstGeom>
          <a:gradFill flip="none" rotWithShape="0">
            <a:gsLst>
              <a:gs pos="0">
                <a:srgbClr val="51219B"/>
              </a:gs>
              <a:gs pos="20000">
                <a:srgbClr val="51219B"/>
              </a:gs>
              <a:gs pos="100000">
                <a:srgbClr val="51219B">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371A3-1E1F-D910-513C-AFC4C37D389A}"/>
              </a:ext>
            </a:extLst>
          </p:cNvPr>
          <p:cNvSpPr>
            <a:spLocks noGrp="1"/>
          </p:cNvSpPr>
          <p:nvPr>
            <p:ph type="title"/>
          </p:nvPr>
        </p:nvSpPr>
        <p:spPr>
          <a:xfrm>
            <a:off x="0" y="0"/>
            <a:ext cx="5684327" cy="1535874"/>
          </a:xfrm>
          <a:noFill/>
          <a:ln w="88900">
            <a:noFill/>
          </a:ln>
        </p:spPr>
        <p:txBody>
          <a:bodyPr/>
          <a:lstStyle/>
          <a:p>
            <a:r>
              <a:rPr lang="en-US">
                <a:solidFill>
                  <a:srgbClr val="FDD900"/>
                </a:solidFill>
              </a:rPr>
              <a:t>Political Power Matters!</a:t>
            </a:r>
          </a:p>
        </p:txBody>
      </p:sp>
      <p:sp>
        <p:nvSpPr>
          <p:cNvPr id="3" name="Content Placeholder 2">
            <a:extLst>
              <a:ext uri="{FF2B5EF4-FFF2-40B4-BE49-F238E27FC236}">
                <a16:creationId xmlns:a16="http://schemas.microsoft.com/office/drawing/2014/main" id="{F084F8D2-07C4-06DF-18CC-A57D839EC563}"/>
              </a:ext>
            </a:extLst>
          </p:cNvPr>
          <p:cNvSpPr>
            <a:spLocks noGrp="1"/>
          </p:cNvSpPr>
          <p:nvPr>
            <p:ph idx="1"/>
          </p:nvPr>
        </p:nvSpPr>
        <p:spPr>
          <a:xfrm>
            <a:off x="0" y="1535874"/>
            <a:ext cx="5381625" cy="5179648"/>
          </a:xfrm>
        </p:spPr>
        <p:txBody>
          <a:bodyPr>
            <a:normAutofit/>
          </a:bodyPr>
          <a:lstStyle/>
          <a:p>
            <a:r>
              <a:rPr lang="en-US">
                <a:solidFill>
                  <a:srgbClr val="FDD900"/>
                </a:solidFill>
              </a:rPr>
              <a:t>Citizen’s Action for Political Education (CAPE) is a political action fund</a:t>
            </a:r>
          </a:p>
          <a:p>
            <a:r>
              <a:rPr lang="en-US">
                <a:solidFill>
                  <a:srgbClr val="FDD900"/>
                </a:solidFill>
              </a:rPr>
              <a:t>Optional additional contribution to support building power </a:t>
            </a:r>
          </a:p>
          <a:p>
            <a:r>
              <a:rPr lang="en-US">
                <a:solidFill>
                  <a:srgbClr val="FDD900"/>
                </a:solidFill>
              </a:rPr>
              <a:t>Contributing members interview and make choices about endorsements </a:t>
            </a:r>
          </a:p>
          <a:p>
            <a:r>
              <a:rPr lang="en-US">
                <a:solidFill>
                  <a:srgbClr val="FDD900"/>
                </a:solidFill>
              </a:rPr>
              <a:t>Having a voice in politics is important because political decisions have a big impact on your pay!</a:t>
            </a:r>
          </a:p>
        </p:txBody>
      </p:sp>
    </p:spTree>
    <p:extLst>
      <p:ext uri="{BB962C8B-B14F-4D97-AF65-F5344CB8AC3E}">
        <p14:creationId xmlns:p14="http://schemas.microsoft.com/office/powerpoint/2010/main" val="3946722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D610"/>
        </a:solidFill>
        <a:effectLst/>
      </p:bgPr>
    </p:bg>
    <p:spTree>
      <p:nvGrpSpPr>
        <p:cNvPr id="1" name="Shape 384"/>
        <p:cNvGrpSpPr/>
        <p:nvPr/>
      </p:nvGrpSpPr>
      <p:grpSpPr>
        <a:xfrm>
          <a:off x="0" y="0"/>
          <a:ext cx="0" cy="0"/>
          <a:chOff x="0" y="0"/>
          <a:chExt cx="0" cy="0"/>
        </a:xfrm>
      </p:grpSpPr>
      <p:pic>
        <p:nvPicPr>
          <p:cNvPr id="385" name="Google Shape;385;p29"/>
          <p:cNvPicPr preferRelativeResize="0"/>
          <p:nvPr/>
        </p:nvPicPr>
        <p:blipFill>
          <a:blip r:embed="rId5">
            <a:alphaModFix/>
          </a:blip>
          <a:stretch>
            <a:fillRect/>
          </a:stretch>
        </p:blipFill>
        <p:spPr>
          <a:xfrm>
            <a:off x="413966" y="203200"/>
            <a:ext cx="11364067" cy="6451600"/>
          </a:xfrm>
          <a:prstGeom prst="rect">
            <a:avLst/>
          </a:prstGeom>
          <a:noFill/>
          <a:ln>
            <a:noFill/>
          </a:ln>
        </p:spPr>
      </p:pic>
      <p:pic>
        <p:nvPicPr>
          <p:cNvPr id="2" name="CAPE Authorization Part 2 (revised)">
            <a:hlinkClick r:id="" action="ppaction://media"/>
            <a:extLst>
              <a:ext uri="{FF2B5EF4-FFF2-40B4-BE49-F238E27FC236}">
                <a16:creationId xmlns:a16="http://schemas.microsoft.com/office/drawing/2014/main" id="{7EF335E8-4808-4BF5-AF34-EB4496EB96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160498" y="5227556"/>
            <a:ext cx="973667" cy="97366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9144"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610"/>
        </a:solidFill>
        <a:effectLst/>
      </p:bgPr>
    </p:bg>
    <p:spTree>
      <p:nvGrpSpPr>
        <p:cNvPr id="1" name="Shape 378"/>
        <p:cNvGrpSpPr/>
        <p:nvPr/>
      </p:nvGrpSpPr>
      <p:grpSpPr>
        <a:xfrm>
          <a:off x="0" y="0"/>
          <a:ext cx="0" cy="0"/>
          <a:chOff x="0" y="0"/>
          <a:chExt cx="0" cy="0"/>
        </a:xfrm>
      </p:grpSpPr>
      <p:pic>
        <p:nvPicPr>
          <p:cNvPr id="379" name="Google Shape;379;p28"/>
          <p:cNvPicPr preferRelativeResize="0"/>
          <p:nvPr/>
        </p:nvPicPr>
        <p:blipFill rotWithShape="1">
          <a:blip r:embed="rId5">
            <a:alphaModFix/>
          </a:blip>
          <a:srcRect t="756"/>
          <a:stretch/>
        </p:blipFill>
        <p:spPr>
          <a:xfrm>
            <a:off x="472866" y="292877"/>
            <a:ext cx="11246267" cy="6402873"/>
          </a:xfrm>
          <a:prstGeom prst="rect">
            <a:avLst/>
          </a:prstGeom>
          <a:noFill/>
          <a:ln>
            <a:noFill/>
          </a:ln>
        </p:spPr>
      </p:pic>
      <p:pic>
        <p:nvPicPr>
          <p:cNvPr id="2" name="CAPE Authorization part 1 (Revised)">
            <a:hlinkClick r:id="" action="ppaction://media"/>
            <a:extLst>
              <a:ext uri="{FF2B5EF4-FFF2-40B4-BE49-F238E27FC236}">
                <a16:creationId xmlns:a16="http://schemas.microsoft.com/office/drawing/2014/main" id="{7E9E2F70-0843-4DBA-97B2-34E7066DBB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081928" y="5280678"/>
            <a:ext cx="973667" cy="97366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00"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724490-0F67-55CD-1B71-83925B57FD08}"/>
              </a:ext>
            </a:extLst>
          </p:cNvPr>
          <p:cNvSpPr/>
          <p:nvPr/>
        </p:nvSpPr>
        <p:spPr>
          <a:xfrm rot="10800000">
            <a:off x="0" y="6510046"/>
            <a:ext cx="12192000" cy="369332"/>
          </a:xfrm>
          <a:prstGeom prst="rect">
            <a:avLst/>
          </a:prstGeom>
          <a:solidFill>
            <a:srgbClr val="5121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59884C1-4872-23B5-248C-3D62849F4490}"/>
              </a:ext>
            </a:extLst>
          </p:cNvPr>
          <p:cNvGrpSpPr/>
          <p:nvPr/>
        </p:nvGrpSpPr>
        <p:grpSpPr>
          <a:xfrm>
            <a:off x="-1" y="0"/>
            <a:ext cx="12192001" cy="6694712"/>
            <a:chOff x="-1" y="-163288"/>
            <a:chExt cx="12192001" cy="6858000"/>
          </a:xfrm>
        </p:grpSpPr>
        <p:sp>
          <p:nvSpPr>
            <p:cNvPr id="4" name="Rectangle 3">
              <a:extLst>
                <a:ext uri="{FF2B5EF4-FFF2-40B4-BE49-F238E27FC236}">
                  <a16:creationId xmlns:a16="http://schemas.microsoft.com/office/drawing/2014/main" id="{AAE6C58E-9D4F-47B2-5981-10402A85CF01}"/>
                </a:ext>
              </a:extLst>
            </p:cNvPr>
            <p:cNvSpPr/>
            <p:nvPr/>
          </p:nvSpPr>
          <p:spPr>
            <a:xfrm>
              <a:off x="0" y="-163288"/>
              <a:ext cx="12192000" cy="6858000"/>
            </a:xfrm>
            <a:prstGeom prst="rect">
              <a:avLst/>
            </a:prstGeom>
            <a:solidFill>
              <a:srgbClr val="51219B">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C7703FAB-DE5B-D103-9A4B-142EE04BEF97}"/>
                </a:ext>
              </a:extLst>
            </p:cNvPr>
            <p:cNvGrpSpPr/>
            <p:nvPr/>
          </p:nvGrpSpPr>
          <p:grpSpPr>
            <a:xfrm>
              <a:off x="-1" y="5564662"/>
              <a:ext cx="12192001" cy="985486"/>
              <a:chOff x="-1" y="5564662"/>
              <a:chExt cx="12192001" cy="985486"/>
            </a:xfrm>
          </p:grpSpPr>
          <p:sp>
            <p:nvSpPr>
              <p:cNvPr id="7" name="Rectangle 6">
                <a:extLst>
                  <a:ext uri="{FF2B5EF4-FFF2-40B4-BE49-F238E27FC236}">
                    <a16:creationId xmlns:a16="http://schemas.microsoft.com/office/drawing/2014/main" id="{A10454D8-AD75-EB1E-6756-2059A3C28643}"/>
                  </a:ext>
                </a:extLst>
              </p:cNvPr>
              <p:cNvSpPr/>
              <p:nvPr/>
            </p:nvSpPr>
            <p:spPr>
              <a:xfrm>
                <a:off x="0" y="5564662"/>
                <a:ext cx="12192000" cy="386448"/>
              </a:xfrm>
              <a:prstGeom prst="rect">
                <a:avLst/>
              </a:prstGeom>
              <a:gradFill flip="none" rotWithShape="1">
                <a:gsLst>
                  <a:gs pos="0">
                    <a:srgbClr val="61299E"/>
                  </a:gs>
                  <a:gs pos="0">
                    <a:srgbClr val="51219B"/>
                  </a:gs>
                  <a:gs pos="55000">
                    <a:srgbClr val="51219B"/>
                  </a:gs>
                  <a:gs pos="100000">
                    <a:srgbClr val="51219B">
                      <a:alpha val="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1DC5336-E78F-911E-4B5D-0651BEF5EBC0}"/>
                  </a:ext>
                </a:extLst>
              </p:cNvPr>
              <p:cNvSpPr txBox="1"/>
              <p:nvPr/>
            </p:nvSpPr>
            <p:spPr>
              <a:xfrm>
                <a:off x="-1" y="5951110"/>
                <a:ext cx="12192000" cy="599038"/>
              </a:xfrm>
              <a:prstGeom prst="rect">
                <a:avLst/>
              </a:prstGeom>
              <a:solidFill>
                <a:srgbClr val="51219B"/>
              </a:solidFill>
            </p:spPr>
            <p:txBody>
              <a:bodyPr wrap="square" lIns="91440" tIns="45720" rIns="91440" bIns="45720" rtlCol="0" anchor="t">
                <a:spAutoFit/>
              </a:bodyPr>
              <a:lstStyle/>
              <a:p>
                <a:pPr algn="ctr"/>
                <a:r>
                  <a:rPr lang="en-US" sz="3200" b="1" dirty="0">
                    <a:solidFill>
                      <a:srgbClr val="FDD900"/>
                    </a:solidFill>
                  </a:rPr>
                  <a:t>Gino, Russ Jax and Local 83 Members</a:t>
                </a:r>
              </a:p>
            </p:txBody>
          </p:sp>
        </p:grpSp>
      </p:grpSp>
      <p:sp>
        <p:nvSpPr>
          <p:cNvPr id="5" name="TextBox 4">
            <a:extLst>
              <a:ext uri="{FF2B5EF4-FFF2-40B4-BE49-F238E27FC236}">
                <a16:creationId xmlns:a16="http://schemas.microsoft.com/office/drawing/2014/main" id="{7B2C25AB-BB7F-5420-6CA0-E884377E4584}"/>
              </a:ext>
            </a:extLst>
          </p:cNvPr>
          <p:cNvSpPr txBox="1"/>
          <p:nvPr/>
        </p:nvSpPr>
        <p:spPr>
          <a:xfrm>
            <a:off x="1159069" y="323671"/>
            <a:ext cx="9619861" cy="2308324"/>
          </a:xfrm>
          <a:prstGeom prst="rect">
            <a:avLst/>
          </a:prstGeom>
          <a:noFill/>
        </p:spPr>
        <p:txBody>
          <a:bodyPr wrap="square" lIns="91440" tIns="45720" rIns="91440" bIns="45720" rtlCol="0" anchor="t">
            <a:spAutoFit/>
          </a:bodyPr>
          <a:lstStyle/>
          <a:p>
            <a:pPr algn="ctr"/>
            <a:r>
              <a:rPr lang="en-US" sz="7200" b="1">
                <a:solidFill>
                  <a:srgbClr val="FFC000"/>
                </a:solidFill>
              </a:rPr>
              <a:t>Welcome Higher Education workers!</a:t>
            </a:r>
            <a:endParaRPr lang="en-US" b="1">
              <a:solidFill>
                <a:srgbClr val="FFC000"/>
              </a:solidFill>
            </a:endParaRPr>
          </a:p>
        </p:txBody>
      </p:sp>
      <p:sp>
        <p:nvSpPr>
          <p:cNvPr id="3" name="TextBox 2">
            <a:extLst>
              <a:ext uri="{FF2B5EF4-FFF2-40B4-BE49-F238E27FC236}">
                <a16:creationId xmlns:a16="http://schemas.microsoft.com/office/drawing/2014/main" id="{66AE4B09-FD66-F79D-7017-80400CD2315E}"/>
              </a:ext>
            </a:extLst>
          </p:cNvPr>
          <p:cNvSpPr txBox="1"/>
          <p:nvPr/>
        </p:nvSpPr>
        <p:spPr>
          <a:xfrm>
            <a:off x="1168413" y="2662133"/>
            <a:ext cx="8320616"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solidFill>
                  <a:srgbClr val="FFC000"/>
                </a:solidFill>
              </a:rPr>
              <a:t>Membership Meetings are the third Thursday of each month in the Memorial Union </a:t>
            </a:r>
            <a:endParaRPr lang="en-US" sz="4000" dirty="0">
              <a:solidFill>
                <a:srgbClr val="FFFFFF"/>
              </a:solidFill>
            </a:endParaRPr>
          </a:p>
          <a:p>
            <a:pPr algn="ctr"/>
            <a:r>
              <a:rPr lang="en-US" sz="4000" b="1" dirty="0">
                <a:solidFill>
                  <a:srgbClr val="FFC000"/>
                </a:solidFill>
              </a:rPr>
              <a:t>12:00 – 1:00 Lunch provided!</a:t>
            </a:r>
            <a:endParaRPr lang="en-US" sz="4000" dirty="0"/>
          </a:p>
        </p:txBody>
      </p:sp>
    </p:spTree>
    <p:extLst>
      <p:ext uri="{BB962C8B-B14F-4D97-AF65-F5344CB8AC3E}">
        <p14:creationId xmlns:p14="http://schemas.microsoft.com/office/powerpoint/2010/main" val="906147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1219B"/>
        </a:solidFill>
        <a:effectLst/>
      </p:bgPr>
    </p:bg>
    <p:spTree>
      <p:nvGrpSpPr>
        <p:cNvPr id="1" name=""/>
        <p:cNvGrpSpPr/>
        <p:nvPr/>
      </p:nvGrpSpPr>
      <p:grpSpPr>
        <a:xfrm>
          <a:off x="0" y="0"/>
          <a:ext cx="0" cy="0"/>
          <a:chOff x="0" y="0"/>
          <a:chExt cx="0" cy="0"/>
        </a:xfrm>
      </p:grpSpPr>
      <p:pic>
        <p:nvPicPr>
          <p:cNvPr id="6" name="Picture Placeholder 5" descr="A group of people holding signs&#10;&#10;Description automatically generated">
            <a:extLst>
              <a:ext uri="{FF2B5EF4-FFF2-40B4-BE49-F238E27FC236}">
                <a16:creationId xmlns:a16="http://schemas.microsoft.com/office/drawing/2014/main" id="{C7458C42-D195-947D-7D52-588BA393FB6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a:xfrm>
            <a:off x="3516742" y="0"/>
            <a:ext cx="8675258" cy="6850062"/>
          </a:xfrm>
        </p:spPr>
      </p:pic>
      <p:sp>
        <p:nvSpPr>
          <p:cNvPr id="4" name="Text Placeholder 3">
            <a:extLst>
              <a:ext uri="{FF2B5EF4-FFF2-40B4-BE49-F238E27FC236}">
                <a16:creationId xmlns:a16="http://schemas.microsoft.com/office/drawing/2014/main" id="{DC1D0EF9-8F62-75DB-3578-73E83371537D}"/>
              </a:ext>
            </a:extLst>
          </p:cNvPr>
          <p:cNvSpPr>
            <a:spLocks noGrp="1"/>
          </p:cNvSpPr>
          <p:nvPr>
            <p:ph type="body" sz="half" idx="2"/>
          </p:nvPr>
        </p:nvSpPr>
        <p:spPr>
          <a:xfrm>
            <a:off x="1" y="3436938"/>
            <a:ext cx="3438144" cy="3146741"/>
          </a:xfrm>
        </p:spPr>
        <p:txBody>
          <a:bodyPr>
            <a:normAutofit fontScale="92500"/>
          </a:bodyPr>
          <a:lstStyle/>
          <a:p>
            <a:pPr marL="0" indent="0" algn="ctr">
              <a:buNone/>
            </a:pPr>
            <a:r>
              <a:rPr lang="en-US" sz="4000">
                <a:solidFill>
                  <a:srgbClr val="FDD900"/>
                </a:solidFill>
              </a:rPr>
              <a:t>SEIU represents 72,000 people in Oregon including 25,000 State workers!</a:t>
            </a:r>
          </a:p>
        </p:txBody>
      </p:sp>
      <p:pic>
        <p:nvPicPr>
          <p:cNvPr id="9" name="Google Shape;286;p14">
            <a:extLst>
              <a:ext uri="{FF2B5EF4-FFF2-40B4-BE49-F238E27FC236}">
                <a16:creationId xmlns:a16="http://schemas.microsoft.com/office/drawing/2014/main" id="{437C2B46-278F-28C2-8DDF-4E52DB7D3EAB}"/>
              </a:ext>
            </a:extLst>
          </p:cNvPr>
          <p:cNvPicPr preferRelativeResize="0"/>
          <p:nvPr/>
        </p:nvPicPr>
        <p:blipFill>
          <a:blip r:embed="rId4">
            <a:alphaModFix/>
          </a:blip>
          <a:stretch>
            <a:fillRect/>
          </a:stretch>
        </p:blipFill>
        <p:spPr>
          <a:xfrm>
            <a:off x="2" y="0"/>
            <a:ext cx="2076638" cy="1696815"/>
          </a:xfrm>
          <a:prstGeom prst="rect">
            <a:avLst/>
          </a:prstGeom>
          <a:noFill/>
          <a:ln>
            <a:noFill/>
          </a:ln>
        </p:spPr>
      </p:pic>
      <p:sp>
        <p:nvSpPr>
          <p:cNvPr id="10" name="Rectangle 9">
            <a:extLst>
              <a:ext uri="{FF2B5EF4-FFF2-40B4-BE49-F238E27FC236}">
                <a16:creationId xmlns:a16="http://schemas.microsoft.com/office/drawing/2014/main" id="{1FC33529-66AA-5212-0F86-0F17B50D75A6}"/>
              </a:ext>
            </a:extLst>
          </p:cNvPr>
          <p:cNvSpPr/>
          <p:nvPr/>
        </p:nvSpPr>
        <p:spPr>
          <a:xfrm>
            <a:off x="3516742" y="-7938"/>
            <a:ext cx="2191331" cy="6858000"/>
          </a:xfrm>
          <a:prstGeom prst="rect">
            <a:avLst/>
          </a:prstGeom>
          <a:gradFill flip="none" rotWithShape="0">
            <a:gsLst>
              <a:gs pos="0">
                <a:srgbClr val="61299E"/>
              </a:gs>
              <a:gs pos="0">
                <a:srgbClr val="51219B"/>
              </a:gs>
              <a:gs pos="100000">
                <a:srgbClr val="7030A0">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yellow and purple logo with people silhouettes&#10;&#10;Description automatically generated">
            <a:extLst>
              <a:ext uri="{FF2B5EF4-FFF2-40B4-BE49-F238E27FC236}">
                <a16:creationId xmlns:a16="http://schemas.microsoft.com/office/drawing/2014/main" id="{31A966F2-71E6-2FB8-503A-57B50D1F90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893" y="1696815"/>
            <a:ext cx="1915746" cy="1724247"/>
          </a:xfrm>
          <a:prstGeom prst="rect">
            <a:avLst/>
          </a:prstGeom>
        </p:spPr>
      </p:pic>
    </p:spTree>
    <p:extLst>
      <p:ext uri="{BB962C8B-B14F-4D97-AF65-F5344CB8AC3E}">
        <p14:creationId xmlns:p14="http://schemas.microsoft.com/office/powerpoint/2010/main" val="2392276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1219B"/>
        </a:solidFill>
        <a:effectLst/>
      </p:bgPr>
    </p:bg>
    <p:spTree>
      <p:nvGrpSpPr>
        <p:cNvPr id="1" name=""/>
        <p:cNvGrpSpPr/>
        <p:nvPr/>
      </p:nvGrpSpPr>
      <p:grpSpPr>
        <a:xfrm>
          <a:off x="0" y="0"/>
          <a:ext cx="0" cy="0"/>
          <a:chOff x="0" y="0"/>
          <a:chExt cx="0" cy="0"/>
        </a:xfrm>
      </p:grpSpPr>
      <p:pic>
        <p:nvPicPr>
          <p:cNvPr id="5" name="Picture 4" descr="A person speaking at a podium&#10;&#10;Description automatically generated">
            <a:extLst>
              <a:ext uri="{FF2B5EF4-FFF2-40B4-BE49-F238E27FC236}">
                <a16:creationId xmlns:a16="http://schemas.microsoft.com/office/drawing/2014/main" id="{5E115A3F-CBB8-A79F-7BF0-FF816127AF22}"/>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24426" r="5673" b="-1"/>
          <a:stretch/>
        </p:blipFill>
        <p:spPr>
          <a:xfrm>
            <a:off x="0" y="10"/>
            <a:ext cx="7181613" cy="6857990"/>
          </a:xfrm>
          <a:prstGeom prst="rect">
            <a:avLst/>
          </a:prstGeom>
          <a:effectLst/>
        </p:spPr>
      </p:pic>
      <p:sp>
        <p:nvSpPr>
          <p:cNvPr id="2" name="Title 1">
            <a:extLst>
              <a:ext uri="{FF2B5EF4-FFF2-40B4-BE49-F238E27FC236}">
                <a16:creationId xmlns:a16="http://schemas.microsoft.com/office/drawing/2014/main" id="{73A97EBA-F486-6599-9E9F-15C957FF93DE}"/>
              </a:ext>
            </a:extLst>
          </p:cNvPr>
          <p:cNvSpPr>
            <a:spLocks noGrp="1"/>
          </p:cNvSpPr>
          <p:nvPr>
            <p:ph type="title"/>
          </p:nvPr>
        </p:nvSpPr>
        <p:spPr>
          <a:xfrm>
            <a:off x="7562593" y="548463"/>
            <a:ext cx="3807187" cy="1255169"/>
          </a:xfrm>
        </p:spPr>
        <p:txBody>
          <a:bodyPr>
            <a:normAutofit/>
          </a:bodyPr>
          <a:lstStyle/>
          <a:p>
            <a:r>
              <a:rPr lang="en" sz="4000" b="1">
                <a:solidFill>
                  <a:srgbClr val="FDD900"/>
                </a:solidFill>
              </a:rPr>
              <a:t>What is a Union?</a:t>
            </a:r>
            <a:endParaRPr lang="en-US" sz="4000" b="1">
              <a:solidFill>
                <a:srgbClr val="FDD900"/>
              </a:solidFill>
            </a:endParaRPr>
          </a:p>
        </p:txBody>
      </p:sp>
      <p:sp>
        <p:nvSpPr>
          <p:cNvPr id="3" name="Content Placeholder 2">
            <a:extLst>
              <a:ext uri="{FF2B5EF4-FFF2-40B4-BE49-F238E27FC236}">
                <a16:creationId xmlns:a16="http://schemas.microsoft.com/office/drawing/2014/main" id="{7C5460D0-6DBB-8716-BEA4-C3E364EADF97}"/>
              </a:ext>
            </a:extLst>
          </p:cNvPr>
          <p:cNvSpPr>
            <a:spLocks noGrp="1"/>
          </p:cNvSpPr>
          <p:nvPr>
            <p:ph idx="1"/>
          </p:nvPr>
        </p:nvSpPr>
        <p:spPr>
          <a:xfrm>
            <a:off x="7608247" y="1652632"/>
            <a:ext cx="3799425" cy="4511612"/>
          </a:xfrm>
        </p:spPr>
        <p:txBody>
          <a:bodyPr>
            <a:normAutofit/>
          </a:bodyPr>
          <a:lstStyle/>
          <a:p>
            <a:pPr marL="0" lvl="0" indent="0" rtl="0">
              <a:spcBef>
                <a:spcPts val="0"/>
              </a:spcBef>
              <a:spcAft>
                <a:spcPts val="600"/>
              </a:spcAft>
              <a:buNone/>
            </a:pPr>
            <a:r>
              <a:rPr lang="en-US" sz="2000">
                <a:solidFill>
                  <a:srgbClr val="FDD900"/>
                </a:solidFill>
              </a:rPr>
              <a:t>A union is an organization of you and your coworkers, uniting together to make changes you can't do alone- to pay, benefits, and working conditions.</a:t>
            </a:r>
          </a:p>
          <a:p>
            <a:pPr marL="0" lvl="0" indent="0" rtl="0">
              <a:spcBef>
                <a:spcPts val="0"/>
              </a:spcBef>
              <a:spcAft>
                <a:spcPts val="600"/>
              </a:spcAft>
              <a:buNone/>
            </a:pPr>
            <a:endParaRPr lang="en-US" sz="2000">
              <a:solidFill>
                <a:srgbClr val="FDD900"/>
              </a:solidFill>
            </a:endParaRPr>
          </a:p>
          <a:p>
            <a:pPr marL="0" lvl="0" indent="0" rtl="0">
              <a:spcBef>
                <a:spcPts val="0"/>
              </a:spcBef>
              <a:spcAft>
                <a:spcPts val="600"/>
              </a:spcAft>
              <a:buNone/>
            </a:pPr>
            <a:r>
              <a:rPr lang="en-US" sz="2000">
                <a:solidFill>
                  <a:srgbClr val="FDD900"/>
                </a:solidFill>
              </a:rPr>
              <a:t>Unions also serve an important role making sure that management acts fairly and treats its workers with respect.</a:t>
            </a:r>
          </a:p>
          <a:p>
            <a:pPr marL="0" lvl="0" indent="0" rtl="0">
              <a:spcBef>
                <a:spcPts val="0"/>
              </a:spcBef>
              <a:spcAft>
                <a:spcPts val="600"/>
              </a:spcAft>
              <a:buNone/>
            </a:pPr>
            <a:endParaRPr lang="en-US" sz="2000">
              <a:solidFill>
                <a:srgbClr val="FDD900"/>
              </a:solidFill>
            </a:endParaRPr>
          </a:p>
          <a:p>
            <a:pPr marL="0" lvl="0" indent="0" rtl="0">
              <a:spcBef>
                <a:spcPts val="0"/>
              </a:spcBef>
              <a:spcAft>
                <a:spcPts val="600"/>
              </a:spcAft>
              <a:buNone/>
            </a:pPr>
            <a:r>
              <a:rPr lang="en-US" sz="2000" b="1">
                <a:solidFill>
                  <a:srgbClr val="FDD900"/>
                </a:solidFill>
              </a:rPr>
              <a:t>When we unite together, we have collective power. </a:t>
            </a:r>
          </a:p>
        </p:txBody>
      </p:sp>
      <p:sp>
        <p:nvSpPr>
          <p:cNvPr id="6" name="Rectangle 5">
            <a:extLst>
              <a:ext uri="{FF2B5EF4-FFF2-40B4-BE49-F238E27FC236}">
                <a16:creationId xmlns:a16="http://schemas.microsoft.com/office/drawing/2014/main" id="{6F31BFA4-222E-109F-2F32-221C2455FE0B}"/>
              </a:ext>
            </a:extLst>
          </p:cNvPr>
          <p:cNvSpPr/>
          <p:nvPr/>
        </p:nvSpPr>
        <p:spPr>
          <a:xfrm rot="10800000">
            <a:off x="4538539" y="0"/>
            <a:ext cx="2650836" cy="6858000"/>
          </a:xfrm>
          <a:prstGeom prst="rect">
            <a:avLst/>
          </a:prstGeom>
          <a:gradFill flip="none" rotWithShape="1">
            <a:gsLst>
              <a:gs pos="0">
                <a:srgbClr val="51219B"/>
              </a:gs>
              <a:gs pos="20000">
                <a:srgbClr val="51219B"/>
              </a:gs>
              <a:gs pos="100000">
                <a:srgbClr val="7030A0">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250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1219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253C7-1917-90D5-AB84-8F3D3D86CFF4}"/>
              </a:ext>
            </a:extLst>
          </p:cNvPr>
          <p:cNvSpPr>
            <a:spLocks noGrp="1"/>
          </p:cNvSpPr>
          <p:nvPr>
            <p:ph type="title"/>
          </p:nvPr>
        </p:nvSpPr>
        <p:spPr/>
        <p:txBody>
          <a:bodyPr/>
          <a:lstStyle/>
          <a:p>
            <a:r>
              <a:rPr lang="en-US">
                <a:solidFill>
                  <a:srgbClr val="FDD900"/>
                </a:solidFill>
              </a:rPr>
              <a:t>What do Unions Do?</a:t>
            </a:r>
          </a:p>
        </p:txBody>
      </p:sp>
      <p:sp>
        <p:nvSpPr>
          <p:cNvPr id="3" name="Content Placeholder 2">
            <a:extLst>
              <a:ext uri="{FF2B5EF4-FFF2-40B4-BE49-F238E27FC236}">
                <a16:creationId xmlns:a16="http://schemas.microsoft.com/office/drawing/2014/main" id="{5F68B1D9-001E-F333-4C4E-9E4402A48094}"/>
              </a:ext>
            </a:extLst>
          </p:cNvPr>
          <p:cNvSpPr>
            <a:spLocks noGrp="1"/>
          </p:cNvSpPr>
          <p:nvPr>
            <p:ph sz="half" idx="1"/>
          </p:nvPr>
        </p:nvSpPr>
        <p:spPr>
          <a:xfrm>
            <a:off x="176842" y="1724985"/>
            <a:ext cx="7165674" cy="4782657"/>
          </a:xfrm>
        </p:spPr>
        <p:txBody>
          <a:bodyPr vert="horz" lIns="91440" tIns="45720" rIns="91440" bIns="45720" rtlCol="0" anchor="t">
            <a:normAutofit/>
          </a:bodyPr>
          <a:lstStyle/>
          <a:p>
            <a:pPr>
              <a:lnSpc>
                <a:spcPct val="150000"/>
              </a:lnSpc>
            </a:pPr>
            <a:r>
              <a:rPr lang="en-US">
                <a:solidFill>
                  <a:srgbClr val="FDD900"/>
                </a:solidFill>
              </a:rPr>
              <a:t>Remote Work</a:t>
            </a:r>
          </a:p>
          <a:p>
            <a:pPr>
              <a:lnSpc>
                <a:spcPct val="150000"/>
              </a:lnSpc>
            </a:pPr>
            <a:r>
              <a:rPr lang="en-US">
                <a:solidFill>
                  <a:srgbClr val="FDD900"/>
                </a:solidFill>
              </a:rPr>
              <a:t>Regular Pay Increases</a:t>
            </a:r>
          </a:p>
          <a:p>
            <a:pPr>
              <a:lnSpc>
                <a:spcPct val="150000"/>
              </a:lnSpc>
            </a:pPr>
            <a:r>
              <a:rPr lang="en-US">
                <a:solidFill>
                  <a:srgbClr val="FDD900"/>
                </a:solidFill>
              </a:rPr>
              <a:t>Consistent Healthcare Premiums</a:t>
            </a:r>
          </a:p>
          <a:p>
            <a:pPr>
              <a:lnSpc>
                <a:spcPct val="150000"/>
              </a:lnSpc>
            </a:pPr>
            <a:r>
              <a:rPr lang="en-US">
                <a:solidFill>
                  <a:srgbClr val="FDD900"/>
                </a:solidFill>
              </a:rPr>
              <a:t>A Say in Your Workplace</a:t>
            </a:r>
          </a:p>
          <a:p>
            <a:pPr>
              <a:lnSpc>
                <a:spcPct val="150000"/>
              </a:lnSpc>
            </a:pPr>
            <a:r>
              <a:rPr lang="en-US">
                <a:solidFill>
                  <a:srgbClr val="FDD900"/>
                </a:solidFill>
              </a:rPr>
              <a:t>Protected Activity</a:t>
            </a:r>
          </a:p>
          <a:p>
            <a:pPr>
              <a:lnSpc>
                <a:spcPct val="150000"/>
              </a:lnSpc>
            </a:pPr>
            <a:r>
              <a:rPr lang="en-US">
                <a:solidFill>
                  <a:srgbClr val="FDD900"/>
                </a:solidFill>
              </a:rPr>
              <a:t>An avenue for Improvement</a:t>
            </a:r>
          </a:p>
          <a:p>
            <a:endParaRPr lang="en-US">
              <a:solidFill>
                <a:srgbClr val="FDD900"/>
              </a:solidFill>
            </a:endParaRPr>
          </a:p>
          <a:p>
            <a:endParaRPr lang="en-US">
              <a:solidFill>
                <a:srgbClr val="FDD900"/>
              </a:solidFill>
            </a:endParaRPr>
          </a:p>
        </p:txBody>
      </p:sp>
      <p:pic>
        <p:nvPicPr>
          <p:cNvPr id="5" name="Google Shape;304;p16">
            <a:extLst>
              <a:ext uri="{FF2B5EF4-FFF2-40B4-BE49-F238E27FC236}">
                <a16:creationId xmlns:a16="http://schemas.microsoft.com/office/drawing/2014/main" id="{8095C8B5-AEF3-D878-AFDC-9C1B4242D14D}"/>
              </a:ext>
            </a:extLst>
          </p:cNvPr>
          <p:cNvPicPr preferRelativeResize="0"/>
          <p:nvPr/>
        </p:nvPicPr>
        <p:blipFill rotWithShape="1">
          <a:blip r:embed="rId3">
            <a:alphaModFix/>
          </a:blip>
          <a:srcRect t="22002"/>
          <a:stretch/>
        </p:blipFill>
        <p:spPr>
          <a:xfrm>
            <a:off x="7740073" y="0"/>
            <a:ext cx="4451927" cy="6858000"/>
          </a:xfrm>
          <a:prstGeom prst="rect">
            <a:avLst/>
          </a:prstGeom>
          <a:noFill/>
          <a:ln>
            <a:noFill/>
          </a:ln>
        </p:spPr>
      </p:pic>
    </p:spTree>
    <p:extLst>
      <p:ext uri="{BB962C8B-B14F-4D97-AF65-F5344CB8AC3E}">
        <p14:creationId xmlns:p14="http://schemas.microsoft.com/office/powerpoint/2010/main" val="4259150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DB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42D8C-E629-454A-366E-6E277DD39938}"/>
              </a:ext>
            </a:extLst>
          </p:cNvPr>
          <p:cNvSpPr>
            <a:spLocks noGrp="1"/>
          </p:cNvSpPr>
          <p:nvPr>
            <p:ph type="title"/>
          </p:nvPr>
        </p:nvSpPr>
        <p:spPr>
          <a:xfrm>
            <a:off x="838200" y="225146"/>
            <a:ext cx="10515600" cy="1325563"/>
          </a:xfrm>
        </p:spPr>
        <p:txBody>
          <a:bodyPr/>
          <a:lstStyle/>
          <a:p>
            <a:r>
              <a:rPr lang="en-US">
                <a:solidFill>
                  <a:srgbClr val="51219B"/>
                </a:solidFill>
              </a:rPr>
              <a:t>Do union workers get higher wages?</a:t>
            </a:r>
          </a:p>
        </p:txBody>
      </p:sp>
      <p:sp>
        <p:nvSpPr>
          <p:cNvPr id="3" name="Content Placeholder 2">
            <a:extLst>
              <a:ext uri="{FF2B5EF4-FFF2-40B4-BE49-F238E27FC236}">
                <a16:creationId xmlns:a16="http://schemas.microsoft.com/office/drawing/2014/main" id="{2E27B1DD-F7DC-A252-CF6F-257257750D34}"/>
              </a:ext>
            </a:extLst>
          </p:cNvPr>
          <p:cNvSpPr>
            <a:spLocks noGrp="1"/>
          </p:cNvSpPr>
          <p:nvPr>
            <p:ph idx="1"/>
          </p:nvPr>
        </p:nvSpPr>
        <p:spPr>
          <a:xfrm>
            <a:off x="838199" y="5307290"/>
            <a:ext cx="10803903" cy="1325563"/>
          </a:xfrm>
        </p:spPr>
        <p:txBody>
          <a:bodyPr>
            <a:normAutofit fontScale="85000" lnSpcReduction="20000"/>
          </a:bodyPr>
          <a:lstStyle/>
          <a:p>
            <a:r>
              <a:rPr lang="en-US">
                <a:solidFill>
                  <a:srgbClr val="51219B"/>
                </a:solidFill>
              </a:rPr>
              <a:t>People with union jobs earn better wages and benefits than workers who aren’t union members. </a:t>
            </a:r>
          </a:p>
          <a:p>
            <a:r>
              <a:rPr lang="en-US">
                <a:solidFill>
                  <a:srgbClr val="51219B"/>
                </a:solidFill>
              </a:rPr>
              <a:t>On average, union workers’ wages are </a:t>
            </a:r>
            <a:r>
              <a:rPr lang="en-US" b="1">
                <a:solidFill>
                  <a:srgbClr val="51219B"/>
                </a:solidFill>
              </a:rPr>
              <a:t>19% higher</a:t>
            </a:r>
            <a:r>
              <a:rPr lang="en-US">
                <a:solidFill>
                  <a:srgbClr val="51219B"/>
                </a:solidFill>
              </a:rPr>
              <a:t> than their nonunion counterparts.</a:t>
            </a:r>
          </a:p>
          <a:p>
            <a:endParaRPr lang="en-US">
              <a:solidFill>
                <a:srgbClr val="51219B"/>
              </a:solidFill>
            </a:endParaRPr>
          </a:p>
        </p:txBody>
      </p:sp>
      <p:pic>
        <p:nvPicPr>
          <p:cNvPr id="4" name="Picture 2" descr="Chart&#10;&#10;Description automatically generated">
            <a:extLst>
              <a:ext uri="{FF2B5EF4-FFF2-40B4-BE49-F238E27FC236}">
                <a16:creationId xmlns:a16="http://schemas.microsoft.com/office/drawing/2014/main" id="{088F4C2D-E13A-6719-9C19-7810E96EFAD5}"/>
              </a:ext>
            </a:extLst>
          </p:cNvPr>
          <p:cNvPicPr>
            <a:picLocks noChangeAspect="1"/>
          </p:cNvPicPr>
          <p:nvPr/>
        </p:nvPicPr>
        <p:blipFill>
          <a:blip r:embed="rId3"/>
          <a:stretch>
            <a:fillRect/>
          </a:stretch>
        </p:blipFill>
        <p:spPr>
          <a:xfrm>
            <a:off x="2108849" y="1330347"/>
            <a:ext cx="6922534" cy="3911255"/>
          </a:xfrm>
          <a:prstGeom prst="rect">
            <a:avLst/>
          </a:prstGeom>
        </p:spPr>
      </p:pic>
      <p:sp>
        <p:nvSpPr>
          <p:cNvPr id="5" name="TextBox 4">
            <a:extLst>
              <a:ext uri="{FF2B5EF4-FFF2-40B4-BE49-F238E27FC236}">
                <a16:creationId xmlns:a16="http://schemas.microsoft.com/office/drawing/2014/main" id="{469BA2EB-19A0-84B8-321A-4CCF53E6F852}"/>
              </a:ext>
            </a:extLst>
          </p:cNvPr>
          <p:cNvSpPr txBox="1"/>
          <p:nvPr/>
        </p:nvSpPr>
        <p:spPr>
          <a:xfrm rot="20464244">
            <a:off x="607814" y="2172499"/>
            <a:ext cx="2401455" cy="1015663"/>
          </a:xfrm>
          <a:prstGeom prst="rect">
            <a:avLst/>
          </a:prstGeom>
          <a:noFill/>
        </p:spPr>
        <p:txBody>
          <a:bodyPr wrap="square" rtlCol="0">
            <a:spAutoFit/>
          </a:bodyPr>
          <a:lstStyle/>
          <a:p>
            <a:r>
              <a:rPr lang="en-US" sz="6000" b="1">
                <a:solidFill>
                  <a:srgbClr val="51219B"/>
                </a:solidFill>
                <a:latin typeface="Aptos ExtraBold" panose="020F0502020204030204" pitchFamily="34" charset="0"/>
              </a:rPr>
              <a:t>YES!</a:t>
            </a:r>
          </a:p>
        </p:txBody>
      </p:sp>
      <p:cxnSp>
        <p:nvCxnSpPr>
          <p:cNvPr id="7" name="Connector: Curved 6">
            <a:extLst>
              <a:ext uri="{FF2B5EF4-FFF2-40B4-BE49-F238E27FC236}">
                <a16:creationId xmlns:a16="http://schemas.microsoft.com/office/drawing/2014/main" id="{B643F447-D4DF-7B06-2C9B-E348C8C996CF}"/>
              </a:ext>
            </a:extLst>
          </p:cNvPr>
          <p:cNvCxnSpPr>
            <a:cxnSpLocks/>
          </p:cNvCxnSpPr>
          <p:nvPr/>
        </p:nvCxnSpPr>
        <p:spPr>
          <a:xfrm>
            <a:off x="2105891" y="2937164"/>
            <a:ext cx="1219200" cy="701963"/>
          </a:xfrm>
          <a:prstGeom prst="curvedConnector3">
            <a:avLst>
              <a:gd name="adj1" fmla="val 50000"/>
            </a:avLst>
          </a:prstGeom>
          <a:ln w="47625">
            <a:solidFill>
              <a:srgbClr val="51219B"/>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406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DB5C"/>
        </a:solidFill>
        <a:effectLst/>
      </p:bgPr>
    </p:bg>
    <p:spTree>
      <p:nvGrpSpPr>
        <p:cNvPr id="1" name=""/>
        <p:cNvGrpSpPr/>
        <p:nvPr/>
      </p:nvGrpSpPr>
      <p:grpSpPr>
        <a:xfrm>
          <a:off x="0" y="0"/>
          <a:ext cx="0" cy="0"/>
          <a:chOff x="0" y="0"/>
          <a:chExt cx="0" cy="0"/>
        </a:xfrm>
      </p:grpSpPr>
      <p:pic>
        <p:nvPicPr>
          <p:cNvPr id="9" name="Picture 8" descr="A yellow and blue bar graph&#10;&#10;Description automatically generated">
            <a:extLst>
              <a:ext uri="{FF2B5EF4-FFF2-40B4-BE49-F238E27FC236}">
                <a16:creationId xmlns:a16="http://schemas.microsoft.com/office/drawing/2014/main" id="{04042D8B-A892-C546-5815-5AD66DAE9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435" y="1420221"/>
            <a:ext cx="6171429" cy="3485714"/>
          </a:xfrm>
          <a:prstGeom prst="rect">
            <a:avLst/>
          </a:prstGeom>
        </p:spPr>
      </p:pic>
      <p:sp>
        <p:nvSpPr>
          <p:cNvPr id="2" name="Title 1">
            <a:extLst>
              <a:ext uri="{FF2B5EF4-FFF2-40B4-BE49-F238E27FC236}">
                <a16:creationId xmlns:a16="http://schemas.microsoft.com/office/drawing/2014/main" id="{27542D8C-E629-454A-366E-6E277DD39938}"/>
              </a:ext>
            </a:extLst>
          </p:cNvPr>
          <p:cNvSpPr>
            <a:spLocks noGrp="1"/>
          </p:cNvSpPr>
          <p:nvPr>
            <p:ph type="title"/>
          </p:nvPr>
        </p:nvSpPr>
        <p:spPr>
          <a:xfrm>
            <a:off x="838200" y="225146"/>
            <a:ext cx="10515600" cy="1325563"/>
          </a:xfrm>
        </p:spPr>
        <p:txBody>
          <a:bodyPr/>
          <a:lstStyle/>
          <a:p>
            <a:r>
              <a:rPr lang="en-US">
                <a:solidFill>
                  <a:srgbClr val="51219B"/>
                </a:solidFill>
              </a:rPr>
              <a:t>Do union workers get better benefits?</a:t>
            </a:r>
          </a:p>
        </p:txBody>
      </p:sp>
      <p:sp>
        <p:nvSpPr>
          <p:cNvPr id="3" name="Content Placeholder 2">
            <a:extLst>
              <a:ext uri="{FF2B5EF4-FFF2-40B4-BE49-F238E27FC236}">
                <a16:creationId xmlns:a16="http://schemas.microsoft.com/office/drawing/2014/main" id="{2E27B1DD-F7DC-A252-CF6F-257257750D34}"/>
              </a:ext>
            </a:extLst>
          </p:cNvPr>
          <p:cNvSpPr>
            <a:spLocks noGrp="1"/>
          </p:cNvSpPr>
          <p:nvPr>
            <p:ph idx="1"/>
          </p:nvPr>
        </p:nvSpPr>
        <p:spPr>
          <a:xfrm>
            <a:off x="838199" y="5307290"/>
            <a:ext cx="10803903" cy="1325563"/>
          </a:xfrm>
        </p:spPr>
        <p:txBody>
          <a:bodyPr>
            <a:normAutofit/>
          </a:bodyPr>
          <a:lstStyle/>
          <a:p>
            <a:r>
              <a:rPr lang="en-US">
                <a:solidFill>
                  <a:srgbClr val="51219B"/>
                </a:solidFill>
              </a:rPr>
              <a:t>Ninety-six percent of union workers have employer-provided health insurance, but only 69% of nonunion workers do.</a:t>
            </a:r>
          </a:p>
          <a:p>
            <a:endParaRPr lang="en-US">
              <a:solidFill>
                <a:srgbClr val="51219B"/>
              </a:solidFill>
            </a:endParaRPr>
          </a:p>
        </p:txBody>
      </p:sp>
      <p:sp>
        <p:nvSpPr>
          <p:cNvPr id="5" name="TextBox 4">
            <a:extLst>
              <a:ext uri="{FF2B5EF4-FFF2-40B4-BE49-F238E27FC236}">
                <a16:creationId xmlns:a16="http://schemas.microsoft.com/office/drawing/2014/main" id="{469BA2EB-19A0-84B8-321A-4CCF53E6F852}"/>
              </a:ext>
            </a:extLst>
          </p:cNvPr>
          <p:cNvSpPr txBox="1"/>
          <p:nvPr/>
        </p:nvSpPr>
        <p:spPr>
          <a:xfrm rot="836588">
            <a:off x="9412850" y="2322825"/>
            <a:ext cx="2401455" cy="1015663"/>
          </a:xfrm>
          <a:prstGeom prst="rect">
            <a:avLst/>
          </a:prstGeom>
          <a:noFill/>
        </p:spPr>
        <p:txBody>
          <a:bodyPr wrap="square" rtlCol="0">
            <a:spAutoFit/>
          </a:bodyPr>
          <a:lstStyle/>
          <a:p>
            <a:r>
              <a:rPr lang="en-US" sz="6000" b="1">
                <a:solidFill>
                  <a:srgbClr val="51219B"/>
                </a:solidFill>
                <a:latin typeface="Aptos ExtraBold" panose="020F0502020204030204" pitchFamily="34" charset="0"/>
              </a:rPr>
              <a:t>YES!</a:t>
            </a:r>
          </a:p>
        </p:txBody>
      </p:sp>
      <p:cxnSp>
        <p:nvCxnSpPr>
          <p:cNvPr id="7" name="Connector: Curved 6">
            <a:extLst>
              <a:ext uri="{FF2B5EF4-FFF2-40B4-BE49-F238E27FC236}">
                <a16:creationId xmlns:a16="http://schemas.microsoft.com/office/drawing/2014/main" id="{B643F447-D4DF-7B06-2C9B-E348C8C996CF}"/>
              </a:ext>
            </a:extLst>
          </p:cNvPr>
          <p:cNvCxnSpPr>
            <a:cxnSpLocks/>
          </p:cNvCxnSpPr>
          <p:nvPr/>
        </p:nvCxnSpPr>
        <p:spPr>
          <a:xfrm rot="10800000" flipV="1">
            <a:off x="8439454" y="3163078"/>
            <a:ext cx="1772819" cy="1029596"/>
          </a:xfrm>
          <a:prstGeom prst="curvedConnector3">
            <a:avLst>
              <a:gd name="adj1" fmla="val 38421"/>
            </a:avLst>
          </a:prstGeom>
          <a:ln w="47625">
            <a:solidFill>
              <a:srgbClr val="51219B"/>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142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1219B"/>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66BF32-8B14-7849-12B2-3BC77FD2CBEB}"/>
              </a:ext>
            </a:extLst>
          </p:cNvPr>
          <p:cNvSpPr/>
          <p:nvPr/>
        </p:nvSpPr>
        <p:spPr>
          <a:xfrm rot="16200000">
            <a:off x="5313199" y="-2756613"/>
            <a:ext cx="1565599" cy="12192000"/>
          </a:xfrm>
          <a:prstGeom prst="rect">
            <a:avLst/>
          </a:prstGeom>
          <a:gradFill flip="none" rotWithShape="1">
            <a:gsLst>
              <a:gs pos="0">
                <a:srgbClr val="51219B"/>
              </a:gs>
              <a:gs pos="20000">
                <a:srgbClr val="51219B"/>
              </a:gs>
              <a:gs pos="100000">
                <a:srgbClr val="7030A0">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4BCDA-4A8A-BB0B-DEE2-65DFC9D60A69}"/>
              </a:ext>
            </a:extLst>
          </p:cNvPr>
          <p:cNvSpPr>
            <a:spLocks noGrp="1"/>
          </p:cNvSpPr>
          <p:nvPr>
            <p:ph type="title"/>
          </p:nvPr>
        </p:nvSpPr>
        <p:spPr>
          <a:xfrm>
            <a:off x="838198" y="-195071"/>
            <a:ext cx="10536766" cy="3137906"/>
          </a:xfrm>
        </p:spPr>
        <p:txBody>
          <a:bodyPr/>
          <a:lstStyle/>
          <a:p>
            <a:pPr algn="ctr"/>
            <a:r>
              <a:rPr lang="en-US" sz="3600" b="1" dirty="0">
                <a:solidFill>
                  <a:srgbClr val="FFD610"/>
                </a:solidFill>
                <a:highlight>
                  <a:srgbClr val="51219B"/>
                </a:highlight>
              </a:rPr>
              <a:t>Bargaining for our new contract begins February 12 at UO check out our website for more information </a:t>
            </a:r>
            <a:br>
              <a:rPr lang="en-US" sz="3600" b="1" dirty="0">
                <a:solidFill>
                  <a:srgbClr val="FFD610"/>
                </a:solidFill>
                <a:highlight>
                  <a:srgbClr val="51219B"/>
                </a:highlight>
              </a:rPr>
            </a:br>
            <a:r>
              <a:rPr lang="en-US" sz="3600" b="1" dirty="0">
                <a:solidFill>
                  <a:srgbClr val="FFD610"/>
                </a:solidFill>
                <a:highlight>
                  <a:srgbClr val="51219B"/>
                </a:highlight>
                <a:hlinkClick r:id="rId3">
                  <a:extLst>
                    <a:ext uri="{A12FA001-AC4F-418D-AE19-62706E023703}">
                      <ahyp:hlinkClr xmlns:ahyp="http://schemas.microsoft.com/office/drawing/2018/hyperlinkcolor" val="tx"/>
                    </a:ext>
                  </a:extLst>
                </a:hlinkClick>
              </a:rPr>
              <a:t>local083.org</a:t>
            </a:r>
            <a:br>
              <a:rPr lang="en-US" dirty="0">
                <a:solidFill>
                  <a:schemeClr val="bg1"/>
                </a:solidFill>
                <a:highlight>
                  <a:srgbClr val="51219B"/>
                </a:highlight>
              </a:rPr>
            </a:br>
            <a:endParaRPr lang="en-US" dirty="0">
              <a:solidFill>
                <a:schemeClr val="bg1"/>
              </a:solidFill>
              <a:highlight>
                <a:srgbClr val="51219B"/>
              </a:highlight>
            </a:endParaRPr>
          </a:p>
        </p:txBody>
      </p:sp>
      <p:pic>
        <p:nvPicPr>
          <p:cNvPr id="4" name="Picture 3" descr="A qr code on a white background&#10;&#10;Description automatically generated">
            <a:extLst>
              <a:ext uri="{FF2B5EF4-FFF2-40B4-BE49-F238E27FC236}">
                <a16:creationId xmlns:a16="http://schemas.microsoft.com/office/drawing/2014/main" id="{698A027B-17C4-81EC-6CB5-C0EF66A0E9E8}"/>
              </a:ext>
            </a:extLst>
          </p:cNvPr>
          <p:cNvPicPr>
            <a:picLocks noChangeAspect="1"/>
          </p:cNvPicPr>
          <p:nvPr/>
        </p:nvPicPr>
        <p:blipFill>
          <a:blip r:embed="rId4"/>
          <a:srcRect l="-46690" t="39898" r="108626" b="29207"/>
          <a:stretch/>
        </p:blipFill>
        <p:spPr>
          <a:xfrm>
            <a:off x="1603351" y="3915166"/>
            <a:ext cx="2016588" cy="2118753"/>
          </a:xfrm>
          <a:prstGeom prst="rect">
            <a:avLst/>
          </a:prstGeom>
        </p:spPr>
      </p:pic>
      <p:sp>
        <p:nvSpPr>
          <p:cNvPr id="9" name="Content Placeholder 8">
            <a:extLst>
              <a:ext uri="{FF2B5EF4-FFF2-40B4-BE49-F238E27FC236}">
                <a16:creationId xmlns:a16="http://schemas.microsoft.com/office/drawing/2014/main" id="{BCE69ADC-043B-2F15-EBCB-39949BB58E5F}"/>
              </a:ext>
            </a:extLst>
          </p:cNvPr>
          <p:cNvSpPr>
            <a:spLocks noGrp="1"/>
          </p:cNvSpPr>
          <p:nvPr>
            <p:ph idx="1"/>
          </p:nvPr>
        </p:nvSpPr>
        <p:spPr>
          <a:xfrm>
            <a:off x="642257" y="2281382"/>
            <a:ext cx="10515600" cy="4868829"/>
          </a:xfrm>
        </p:spPr>
        <p:txBody>
          <a:bodyPr>
            <a:normAutofit/>
          </a:bodyPr>
          <a:lstStyle/>
          <a:p>
            <a:pPr marL="0" indent="0">
              <a:buNone/>
            </a:pPr>
            <a:r>
              <a:rPr lang="en-US" sz="2400" b="1" dirty="0">
                <a:solidFill>
                  <a:srgbClr val="FFD610"/>
                </a:solidFill>
              </a:rPr>
              <a:t>What we a 15% Cost of Living  increase in our last contract negotiation.  </a:t>
            </a:r>
          </a:p>
          <a:p>
            <a:pPr marL="0" indent="0">
              <a:buNone/>
            </a:pPr>
            <a:r>
              <a:rPr lang="en-US" sz="2400" b="1" dirty="0">
                <a:solidFill>
                  <a:srgbClr val="FFD610"/>
                </a:solidFill>
              </a:rPr>
              <a:t>We won from power that </a:t>
            </a:r>
            <a:r>
              <a:rPr lang="en-US" sz="2400" b="1" u="sng" dirty="0">
                <a:solidFill>
                  <a:srgbClr val="FFD610"/>
                </a:solidFill>
              </a:rPr>
              <a:t>YOU</a:t>
            </a:r>
            <a:r>
              <a:rPr lang="en-US" sz="2400" b="1" dirty="0">
                <a:solidFill>
                  <a:srgbClr val="FFD610"/>
                </a:solidFill>
              </a:rPr>
              <a:t> have to bring to the bargaining table by becoming a member today.</a:t>
            </a:r>
          </a:p>
          <a:p>
            <a:pPr marL="0" indent="0">
              <a:buNone/>
            </a:pPr>
            <a:r>
              <a:rPr lang="en-US" sz="2400" b="1" dirty="0">
                <a:solidFill>
                  <a:srgbClr val="FFD610"/>
                </a:solidFill>
              </a:rPr>
              <a:t>We are in bargaining and membership has said that these are the top priorities when we open up the full contract. </a:t>
            </a:r>
          </a:p>
          <a:p>
            <a:r>
              <a:rPr lang="en-US" sz="2400" b="1" dirty="0">
                <a:solidFill>
                  <a:srgbClr val="FFD610"/>
                </a:solidFill>
              </a:rPr>
              <a:t>Economics</a:t>
            </a:r>
          </a:p>
          <a:p>
            <a:r>
              <a:rPr lang="en-US" sz="2400" b="1" dirty="0">
                <a:solidFill>
                  <a:srgbClr val="FFD610"/>
                </a:solidFill>
              </a:rPr>
              <a:t>Benefit Protections</a:t>
            </a:r>
          </a:p>
          <a:p>
            <a:r>
              <a:rPr lang="en-US" sz="2400" b="1" dirty="0">
                <a:solidFill>
                  <a:srgbClr val="FFD610"/>
                </a:solidFill>
              </a:rPr>
              <a:t>Workload and Worklife Balance</a:t>
            </a:r>
          </a:p>
          <a:p>
            <a:r>
              <a:rPr lang="en-US" sz="2400" b="1" dirty="0">
                <a:solidFill>
                  <a:srgbClr val="FFD610"/>
                </a:solidFill>
              </a:rPr>
              <a:t>Union Power</a:t>
            </a:r>
          </a:p>
          <a:p>
            <a:pPr marL="457200" lvl="1" indent="0">
              <a:buNone/>
            </a:pPr>
            <a:endParaRPr lang="en-US" dirty="0"/>
          </a:p>
        </p:txBody>
      </p:sp>
    </p:spTree>
    <p:extLst>
      <p:ext uri="{BB962C8B-B14F-4D97-AF65-F5344CB8AC3E}">
        <p14:creationId xmlns:p14="http://schemas.microsoft.com/office/powerpoint/2010/main" val="558159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AB3718-3477-2B00-BDCE-EE1F157C23FC}"/>
              </a:ext>
            </a:extLst>
          </p:cNvPr>
          <p:cNvSpPr/>
          <p:nvPr/>
        </p:nvSpPr>
        <p:spPr>
          <a:xfrm>
            <a:off x="0" y="0"/>
            <a:ext cx="12192000" cy="6858000"/>
          </a:xfrm>
          <a:prstGeom prst="rect">
            <a:avLst/>
          </a:prstGeom>
          <a:gradFill flip="none" rotWithShape="1">
            <a:gsLst>
              <a:gs pos="0">
                <a:srgbClr val="51219B">
                  <a:alpha val="89000"/>
                </a:srgbClr>
              </a:gs>
              <a:gs pos="33000">
                <a:srgbClr val="51219B">
                  <a:alpha val="87000"/>
                </a:srgbClr>
              </a:gs>
              <a:gs pos="100000">
                <a:srgbClr val="7030A0">
                  <a:alpha val="8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1E68B9-218F-B585-A5DD-9D80B4943051}"/>
              </a:ext>
            </a:extLst>
          </p:cNvPr>
          <p:cNvSpPr>
            <a:spLocks noGrp="1"/>
          </p:cNvSpPr>
          <p:nvPr>
            <p:ph type="title"/>
          </p:nvPr>
        </p:nvSpPr>
        <p:spPr>
          <a:xfrm>
            <a:off x="-1" y="0"/>
            <a:ext cx="12191999" cy="960846"/>
          </a:xfrm>
          <a:solidFill>
            <a:srgbClr val="51219B">
              <a:alpha val="54902"/>
            </a:srgbClr>
          </a:solidFill>
        </p:spPr>
        <p:txBody>
          <a:bodyPr>
            <a:normAutofit/>
          </a:bodyPr>
          <a:lstStyle/>
          <a:p>
            <a:pPr algn="ctr"/>
            <a:r>
              <a:rPr lang="en-US" sz="5400" b="1">
                <a:solidFill>
                  <a:srgbClr val="FDD900"/>
                </a:solidFill>
              </a:rPr>
              <a:t>When we organize, we win!</a:t>
            </a:r>
          </a:p>
        </p:txBody>
      </p:sp>
      <p:sp>
        <p:nvSpPr>
          <p:cNvPr id="3" name="Content Placeholder 2">
            <a:extLst>
              <a:ext uri="{FF2B5EF4-FFF2-40B4-BE49-F238E27FC236}">
                <a16:creationId xmlns:a16="http://schemas.microsoft.com/office/drawing/2014/main" id="{FE3D55AC-5BDB-99C5-4F89-A95263401939}"/>
              </a:ext>
            </a:extLst>
          </p:cNvPr>
          <p:cNvSpPr>
            <a:spLocks noGrp="1"/>
          </p:cNvSpPr>
          <p:nvPr>
            <p:ph idx="1"/>
          </p:nvPr>
        </p:nvSpPr>
        <p:spPr>
          <a:xfrm>
            <a:off x="838200" y="4001549"/>
            <a:ext cx="10515600" cy="2491326"/>
          </a:xfrm>
        </p:spPr>
        <p:txBody>
          <a:bodyPr>
            <a:normAutofit fontScale="77500" lnSpcReduction="20000"/>
          </a:bodyPr>
          <a:lstStyle/>
          <a:p>
            <a:pPr marL="0" indent="0">
              <a:buNone/>
            </a:pPr>
            <a:r>
              <a:rPr lang="en-US">
                <a:solidFill>
                  <a:srgbClr val="FDD900"/>
                </a:solidFill>
              </a:rPr>
              <a:t>A good contract means:</a:t>
            </a:r>
          </a:p>
          <a:p>
            <a:r>
              <a:rPr lang="en-US">
                <a:solidFill>
                  <a:srgbClr val="FDD900"/>
                </a:solidFill>
              </a:rPr>
              <a:t>better wages and benefits</a:t>
            </a:r>
          </a:p>
          <a:p>
            <a:r>
              <a:rPr lang="en-US">
                <a:solidFill>
                  <a:srgbClr val="FDD900"/>
                </a:solidFill>
              </a:rPr>
              <a:t>the freedom to take off time when you’re sick</a:t>
            </a:r>
          </a:p>
          <a:p>
            <a:r>
              <a:rPr lang="en-US">
                <a:solidFill>
                  <a:srgbClr val="FDD900"/>
                </a:solidFill>
              </a:rPr>
              <a:t>the security of knowing you’ll be treated fairly at work</a:t>
            </a:r>
          </a:p>
          <a:p>
            <a:pPr marL="0" indent="0">
              <a:buNone/>
            </a:pPr>
            <a:endParaRPr lang="en-US">
              <a:solidFill>
                <a:srgbClr val="FDD900"/>
              </a:solidFill>
            </a:endParaRPr>
          </a:p>
          <a:p>
            <a:pPr marL="0" indent="0" algn="ctr">
              <a:buNone/>
            </a:pPr>
            <a:r>
              <a:rPr lang="en-US">
                <a:solidFill>
                  <a:srgbClr val="FDD900"/>
                </a:solidFill>
              </a:rPr>
              <a:t>We have strength at the bargaining table when </a:t>
            </a:r>
            <a:r>
              <a:rPr lang="en-US" b="1">
                <a:solidFill>
                  <a:srgbClr val="FDD900"/>
                </a:solidFill>
              </a:rPr>
              <a:t>all</a:t>
            </a:r>
            <a:r>
              <a:rPr lang="en-US">
                <a:solidFill>
                  <a:srgbClr val="FDD900"/>
                </a:solidFill>
              </a:rPr>
              <a:t> members are engaged in the process, and willing to step up and take action to support each other.</a:t>
            </a:r>
          </a:p>
          <a:p>
            <a:endParaRPr lang="en-US">
              <a:solidFill>
                <a:srgbClr val="FDD900"/>
              </a:solidFill>
            </a:endParaRPr>
          </a:p>
        </p:txBody>
      </p:sp>
    </p:spTree>
    <p:extLst>
      <p:ext uri="{BB962C8B-B14F-4D97-AF65-F5344CB8AC3E}">
        <p14:creationId xmlns:p14="http://schemas.microsoft.com/office/powerpoint/2010/main" val="2059110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1219B"/>
        </a:solidFill>
        <a:effectLst/>
      </p:bgPr>
    </p:bg>
    <p:spTree>
      <p:nvGrpSpPr>
        <p:cNvPr id="1" name=""/>
        <p:cNvGrpSpPr/>
        <p:nvPr/>
      </p:nvGrpSpPr>
      <p:grpSpPr>
        <a:xfrm>
          <a:off x="0" y="0"/>
          <a:ext cx="0" cy="0"/>
          <a:chOff x="0" y="0"/>
          <a:chExt cx="0" cy="0"/>
        </a:xfrm>
      </p:grpSpPr>
      <p:pic>
        <p:nvPicPr>
          <p:cNvPr id="4" name="Google Shape;351;p23">
            <a:extLst>
              <a:ext uri="{FF2B5EF4-FFF2-40B4-BE49-F238E27FC236}">
                <a16:creationId xmlns:a16="http://schemas.microsoft.com/office/drawing/2014/main" id="{037CBA8E-7B5A-8F36-B24E-E0F36A7F9F21}"/>
              </a:ext>
            </a:extLst>
          </p:cNvPr>
          <p:cNvPicPr preferRelativeResize="0"/>
          <p:nvPr/>
        </p:nvPicPr>
        <p:blipFill>
          <a:blip r:embed="rId3">
            <a:alphaModFix/>
          </a:blip>
          <a:stretch>
            <a:fillRect/>
          </a:stretch>
        </p:blipFill>
        <p:spPr>
          <a:xfrm>
            <a:off x="4286250" y="0"/>
            <a:ext cx="8101337" cy="6858000"/>
          </a:xfrm>
          <a:prstGeom prst="rect">
            <a:avLst/>
          </a:prstGeom>
          <a:noFill/>
          <a:ln>
            <a:noFill/>
          </a:ln>
        </p:spPr>
      </p:pic>
      <p:sp>
        <p:nvSpPr>
          <p:cNvPr id="5" name="Rectangle 4">
            <a:extLst>
              <a:ext uri="{FF2B5EF4-FFF2-40B4-BE49-F238E27FC236}">
                <a16:creationId xmlns:a16="http://schemas.microsoft.com/office/drawing/2014/main" id="{BC27AE5C-4F8D-5BB3-36BD-DCB7C353B2C1}"/>
              </a:ext>
            </a:extLst>
          </p:cNvPr>
          <p:cNvSpPr/>
          <p:nvPr/>
        </p:nvSpPr>
        <p:spPr>
          <a:xfrm>
            <a:off x="4286251" y="0"/>
            <a:ext cx="1741326" cy="6858000"/>
          </a:xfrm>
          <a:prstGeom prst="rect">
            <a:avLst/>
          </a:prstGeom>
          <a:gradFill flip="none" rotWithShape="0">
            <a:gsLst>
              <a:gs pos="0">
                <a:srgbClr val="61299E"/>
              </a:gs>
              <a:gs pos="0">
                <a:srgbClr val="51219B"/>
              </a:gs>
              <a:gs pos="100000">
                <a:srgbClr val="7030A0">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A76DB2-AF56-B026-70AF-5EE4DD93BE75}"/>
              </a:ext>
            </a:extLst>
          </p:cNvPr>
          <p:cNvSpPr>
            <a:spLocks noGrp="1"/>
          </p:cNvSpPr>
          <p:nvPr>
            <p:ph type="title"/>
          </p:nvPr>
        </p:nvSpPr>
        <p:spPr>
          <a:xfrm>
            <a:off x="287695" y="222513"/>
            <a:ext cx="4396273" cy="1325563"/>
          </a:xfrm>
        </p:spPr>
        <p:txBody>
          <a:bodyPr/>
          <a:lstStyle/>
          <a:p>
            <a:r>
              <a:rPr lang="en-US">
                <a:solidFill>
                  <a:srgbClr val="FDD900"/>
                </a:solidFill>
              </a:rPr>
              <a:t>Additional Member Benefits</a:t>
            </a:r>
          </a:p>
        </p:txBody>
      </p:sp>
      <p:sp>
        <p:nvSpPr>
          <p:cNvPr id="3" name="Content Placeholder 2">
            <a:extLst>
              <a:ext uri="{FF2B5EF4-FFF2-40B4-BE49-F238E27FC236}">
                <a16:creationId xmlns:a16="http://schemas.microsoft.com/office/drawing/2014/main" id="{2020A504-3B85-F7F5-F4E9-DC676E504E3B}"/>
              </a:ext>
            </a:extLst>
          </p:cNvPr>
          <p:cNvSpPr>
            <a:spLocks noGrp="1"/>
          </p:cNvSpPr>
          <p:nvPr>
            <p:ph idx="1"/>
          </p:nvPr>
        </p:nvSpPr>
        <p:spPr>
          <a:xfrm>
            <a:off x="354563" y="1770589"/>
            <a:ext cx="3931687" cy="4712057"/>
          </a:xfrm>
        </p:spPr>
        <p:txBody>
          <a:bodyPr/>
          <a:lstStyle/>
          <a:p>
            <a:r>
              <a:rPr lang="en-US">
                <a:solidFill>
                  <a:srgbClr val="FDD900"/>
                </a:solidFill>
              </a:rPr>
              <a:t>Life Insurance</a:t>
            </a:r>
          </a:p>
          <a:p>
            <a:r>
              <a:rPr lang="en-US">
                <a:solidFill>
                  <a:srgbClr val="FDD900"/>
                </a:solidFill>
              </a:rPr>
              <a:t>Pet insurance</a:t>
            </a:r>
          </a:p>
          <a:p>
            <a:r>
              <a:rPr lang="en-US">
                <a:solidFill>
                  <a:srgbClr val="FDD900"/>
                </a:solidFill>
              </a:rPr>
              <a:t>Legal insurance</a:t>
            </a:r>
          </a:p>
          <a:p>
            <a:r>
              <a:rPr lang="en-US">
                <a:solidFill>
                  <a:srgbClr val="FDD900"/>
                </a:solidFill>
              </a:rPr>
              <a:t>Discounts</a:t>
            </a:r>
          </a:p>
          <a:p>
            <a:r>
              <a:rPr lang="en-US">
                <a:solidFill>
                  <a:srgbClr val="FDD900"/>
                </a:solidFill>
              </a:rPr>
              <a:t>Scholarships for you, and dependents</a:t>
            </a:r>
          </a:p>
          <a:p>
            <a:r>
              <a:rPr lang="en-US">
                <a:solidFill>
                  <a:srgbClr val="FDD900"/>
                </a:solidFill>
              </a:rPr>
              <a:t>And more!</a:t>
            </a:r>
          </a:p>
        </p:txBody>
      </p:sp>
    </p:spTree>
    <p:extLst>
      <p:ext uri="{BB962C8B-B14F-4D97-AF65-F5344CB8AC3E}">
        <p14:creationId xmlns:p14="http://schemas.microsoft.com/office/powerpoint/2010/main" val="10830161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C0A3E416-13B0-4CFE-8B85-8989D8AEFB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3f56566-d9c4-4917-9956-16eda957c2d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9EC7A0FB8C21F4B898306E86DED879C" ma:contentTypeVersion="13" ma:contentTypeDescription="Create a new document." ma:contentTypeScope="" ma:versionID="6c79eaf8f1cb437e961bea0b32a2d6b3">
  <xsd:schema xmlns:xsd="http://www.w3.org/2001/XMLSchema" xmlns:xs="http://www.w3.org/2001/XMLSchema" xmlns:p="http://schemas.microsoft.com/office/2006/metadata/properties" xmlns:ns3="53f56566-d9c4-4917-9956-16eda957c2d2" xmlns:ns4="58f4681f-66b4-4aee-a563-3f23300ef297" targetNamespace="http://schemas.microsoft.com/office/2006/metadata/properties" ma:root="true" ma:fieldsID="a536769f82802d074d6b86befa16de5c" ns3:_="" ns4:_="">
    <xsd:import namespace="53f56566-d9c4-4917-9956-16eda957c2d2"/>
    <xsd:import namespace="58f4681f-66b4-4aee-a563-3f23300ef297"/>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f56566-d9c4-4917-9956-16eda957c2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8f4681f-66b4-4aee-a563-3f23300ef29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0FFD93-8DE5-4F83-9B34-3914E39B4902}">
  <ds:schemaRefs>
    <ds:schemaRef ds:uri="53f56566-d9c4-4917-9956-16eda957c2d2"/>
    <ds:schemaRef ds:uri="58f4681f-66b4-4aee-a563-3f23300ef29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CCF30A4-B0B9-4403-B404-16239C64FC0F}">
  <ds:schemaRefs>
    <ds:schemaRef ds:uri="53f56566-d9c4-4917-9956-16eda957c2d2"/>
    <ds:schemaRef ds:uri="58f4681f-66b4-4aee-a563-3f23300ef2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ABC691C-FC76-4944-A19E-83C10CCE4C8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167</TotalTime>
  <Words>3326</Words>
  <Application>Microsoft Office PowerPoint</Application>
  <PresentationFormat>Widescreen</PresentationFormat>
  <Paragraphs>215</Paragraphs>
  <Slides>18</Slides>
  <Notes>18</Notes>
  <HiddenSlides>0</HiddenSlides>
  <MMClips>5</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What is a Union?</vt:lpstr>
      <vt:lpstr>What do Unions Do?</vt:lpstr>
      <vt:lpstr>Do union workers get higher wages?</vt:lpstr>
      <vt:lpstr>Do union workers get better benefits?</vt:lpstr>
      <vt:lpstr>Bargaining for our new contract begins February 12 at UO check out our website for more information  local083.org </vt:lpstr>
      <vt:lpstr>When we organize, we win!</vt:lpstr>
      <vt:lpstr>Additional Member Benefits</vt:lpstr>
      <vt:lpstr>PowerPoint Presentation</vt:lpstr>
      <vt:lpstr>PowerPoint Presentation</vt:lpstr>
      <vt:lpstr>PowerPoint Presentation</vt:lpstr>
      <vt:lpstr>PowerPoint Presentation</vt:lpstr>
      <vt:lpstr>PowerPoint Presentation</vt:lpstr>
      <vt:lpstr>Political Power Matters!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Union Benefits Workshop</dc:title>
  <dc:creator>Melody Murphey</dc:creator>
  <cp:lastModifiedBy>Stephanie Prentiss</cp:lastModifiedBy>
  <cp:revision>49</cp:revision>
  <dcterms:created xsi:type="dcterms:W3CDTF">2023-11-03T19:51:07Z</dcterms:created>
  <dcterms:modified xsi:type="dcterms:W3CDTF">2026-02-04T19:37:00Z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0x01010099EC7A0FB8C21F4B898306E86DED879C</vt:lpwstr>
  </property>
</Properties>
</file>